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7"/>
  </p:notesMasterIdLst>
  <p:sldIdLst>
    <p:sldId id="256" r:id="rId3"/>
    <p:sldId id="258" r:id="rId4"/>
    <p:sldId id="353" r:id="rId5"/>
    <p:sldId id="259" r:id="rId6"/>
    <p:sldId id="261" r:id="rId8"/>
    <p:sldId id="262" r:id="rId9"/>
    <p:sldId id="304" r:id="rId10"/>
    <p:sldId id="348" r:id="rId11"/>
    <p:sldId id="364" r:id="rId12"/>
    <p:sldId id="272" r:id="rId13"/>
    <p:sldId id="273" r:id="rId14"/>
    <p:sldId id="274" r:id="rId15"/>
  </p:sldIdLst>
  <p:sldSz cx="18288000" cy="10287000"/>
  <p:notesSz cx="6858000" cy="9144000"/>
  <p:embeddedFontLst>
    <p:embeddedFont>
      <p:font typeface="Times New Roman Bold" panose="02020803070505020304"/>
      <p:bold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  <p:embeddedFont>
      <p:font typeface="Cambria Math" panose="02040503050406030204" charset="0"/>
      <p:regular r:id="rId24"/>
    </p:embeddedFont>
    <p:embeddedFont>
      <p:font typeface="Arial Black" panose="020B0A04020102020204" charset="0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9" userDrawn="1">
          <p15:clr>
            <a:srgbClr val="A4A3A4"/>
          </p15:clr>
        </p15:guide>
        <p15:guide id="2" pos="2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17CC"/>
    <a:srgbClr val="CE6C6C"/>
    <a:srgbClr val="C44D4D"/>
    <a:srgbClr val="F167E9"/>
    <a:srgbClr val="FEE3ED"/>
    <a:srgbClr val="B0D2F4"/>
    <a:srgbClr val="51FC04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9" autoAdjust="0"/>
    <p:restoredTop sz="94622" autoAdjust="0"/>
  </p:normalViewPr>
  <p:slideViewPr>
    <p:cSldViewPr showGuides="1">
      <p:cViewPr varScale="1">
        <p:scale>
          <a:sx n="40" d="100"/>
          <a:sy n="40" d="100"/>
        </p:scale>
        <p:origin x="340" y="80"/>
      </p:cViewPr>
      <p:guideLst>
        <p:guide orient="horz" pos="2269"/>
        <p:guide pos="2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B7D373-6B34-4A6E-9D95-DDAA8A929D39}" type="doc">
      <dgm:prSet loTypeId="urn:microsoft.com/office/officeart/2005/8/layout/process5#1" loCatId="process" qsTypeId="urn:microsoft.com/office/officeart/2005/8/quickstyle/simple1#1" qsCatId="simple" csTypeId="urn:microsoft.com/office/officeart/2005/8/colors/accent1_2#1" csCatId="accent1" phldr="0"/>
      <dgm:spPr/>
      <dgm:t>
        <a:bodyPr/>
        <a:lstStyle/>
        <a:p>
          <a:endParaRPr lang="en-US"/>
        </a:p>
      </dgm:t>
    </dgm:pt>
    <dgm:pt modelId="{0E0E8C52-A67D-4A81-8633-6D2E65B1F2D7}" type="pres">
      <dgm:prSet presAssocID="{91B7D373-6B34-4A6E-9D95-DDAA8A929D3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BE9760F4-5FBA-4262-BDC2-79C9F7B1145A}" type="presOf" srcId="{91B7D373-6B34-4A6E-9D95-DDAA8A929D39}" destId="{0E0E8C52-A67D-4A81-8633-6D2E65B1F2D7}" srcOrd="0" destOrd="0" presId="urn:microsoft.com/office/officeart/2005/8/layout/process5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#1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bkpt" val="endCnv"/>
          <dgm:param type="contDir" val="revDir"/>
          <dgm:param type="grDir" val="tL"/>
          <dgm:param type="flowDir" val="row"/>
        </dgm:alg>
      </dgm:if>
      <dgm:else name="Name2">
        <dgm:alg type="snake">
          <dgm:param type="bkpt" val="endCnv"/>
          <dgm:param type="contDir" val="rev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E0CC6-1997-4028-A48F-850B7289C3D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06234-379F-4899-BE0E-5F91B395295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06234-379F-4899-BE0E-5F91B395295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675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2700"/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36F2E-C182-445A-A20D-200AC4F08A11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41603-F535-45AF-93A3-8FBB4A053A99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411957"/>
            <a:ext cx="4114800" cy="87772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11957"/>
            <a:ext cx="12105860" cy="87772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9DD55-09DF-4903-BEAB-21E766E59902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684-0D30-4637-A81E-03377A37B721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2564607"/>
            <a:ext cx="15773400" cy="4279106"/>
          </a:xfrm>
        </p:spPr>
        <p:txBody>
          <a:bodyPr anchor="b"/>
          <a:lstStyle>
            <a:lvl1pPr>
              <a:defRPr sz="675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6884195"/>
            <a:ext cx="15773400" cy="2250281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51435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13432-D90F-404A-AB04-1D23D19353B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400300"/>
            <a:ext cx="8065008" cy="67889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08592" y="2400300"/>
            <a:ext cx="8065008" cy="67889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9FDC-D0CF-4791-954A-B215BCF79F50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2" y="2521745"/>
            <a:ext cx="7736680" cy="123586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2" y="3757613"/>
            <a:ext cx="7736680" cy="55268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0443-348F-4E6B-B603-605B27C4776E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743B-8C92-43E4-85CF-A553B353DD25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7E17-CAFE-41F6-BDA1-5897A27E4047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685800"/>
            <a:ext cx="5898356" cy="24003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3086100"/>
            <a:ext cx="5898356" cy="5717382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047B7-1AD2-47D3-96C5-DA266B726223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685800"/>
            <a:ext cx="5898356" cy="24003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3086100"/>
            <a:ext cx="5898356" cy="5717382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8CFB-AB76-4A7F-B778-E0E724E6F5FC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9200" cy="678894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914400" y="9367838"/>
            <a:ext cx="4267200" cy="7143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2100"/>
            </a:lvl1pPr>
          </a:lstStyle>
          <a:p>
            <a:fld id="{9C8A4102-B089-4911-8214-3AEA9AEB0761}" type="datetime1">
              <a:rPr lang="en-US" smtClean="0"/>
            </a:fld>
            <a:endParaRPr lang="en-US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6248400" y="9367838"/>
            <a:ext cx="5791200" cy="7143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21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13106400" y="9367838"/>
            <a:ext cx="4267200" cy="7143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2100"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lvl="0" indent="0" algn="ctr" defTabSz="13716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66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514350" lvl="0" indent="-514350" algn="l" defTabSz="137160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har char="•"/>
        <a:defRPr sz="4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114425" lvl="1" indent="-428625" algn="l" defTabSz="137160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har char="–"/>
        <a:defRPr sz="4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714500" lvl="2" indent="-342900" algn="l" defTabSz="137160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har char="•"/>
        <a:defRPr sz="3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400300" lvl="3" indent="-342900" algn="l" defTabSz="137160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har char="–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3086100" lvl="4" indent="-342900" algn="l" defTabSz="137160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har char="»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771900" lvl="5" indent="-342900" algn="l" defTabSz="137160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har char="»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4457700" lvl="6" indent="-342900" algn="l" defTabSz="137160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har char="»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5143500" lvl="7" indent="-342900" algn="l" defTabSz="137160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har char="»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829300" lvl="8" indent="-342900" algn="l" defTabSz="137160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har char="»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13716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7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0" algn="l" defTabSz="13716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371600" lvl="2" indent="0" algn="l" defTabSz="13716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2057400" lvl="3" indent="0" algn="l" defTabSz="13716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743200" lvl="4" indent="0" algn="l" defTabSz="13716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3429000" lvl="5" indent="0" algn="l" defTabSz="13716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4114800" lvl="6" indent="0" algn="l" defTabSz="13716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4800600" lvl="7" indent="0" algn="l" defTabSz="13716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5486400" lvl="8" indent="0" algn="l" defTabSz="13716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GIF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jpeg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8.png"/><Relationship Id="rId11" Type="http://schemas.openxmlformats.org/officeDocument/2006/relationships/image" Target="../media/image17.jpeg"/><Relationship Id="rId10" Type="http://schemas.openxmlformats.org/officeDocument/2006/relationships/image" Target="../media/image16.jpeg"/><Relationship Id="rId1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round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35000" contrast="41000"/>
                    </a14:imgEffect>
                    <a14:imgEffect>
                      <a14:sharpenSoften amoun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445" y="6985"/>
            <a:ext cx="18291810" cy="1032764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373235" y="6701790"/>
            <a:ext cx="8914765" cy="3574415"/>
            <a:chOff x="0" y="0"/>
            <a:chExt cx="1853865" cy="911469"/>
          </a:xfrm>
          <a:noFill/>
        </p:grpSpPr>
        <p:sp>
          <p:nvSpPr>
            <p:cNvPr id="5" name="Freeform 5"/>
            <p:cNvSpPr/>
            <p:nvPr/>
          </p:nvSpPr>
          <p:spPr>
            <a:xfrm>
              <a:off x="0" y="0"/>
              <a:ext cx="1853865" cy="911469"/>
            </a:xfrm>
            <a:custGeom>
              <a:avLst/>
              <a:gdLst/>
              <a:ahLst/>
              <a:cxnLst/>
              <a:rect l="l" t="t" r="r" b="b"/>
              <a:pathLst>
                <a:path w="1853865" h="911469">
                  <a:moveTo>
                    <a:pt x="56094" y="0"/>
                  </a:moveTo>
                  <a:lnTo>
                    <a:pt x="1797771" y="0"/>
                  </a:lnTo>
                  <a:cubicBezTo>
                    <a:pt x="1828751" y="0"/>
                    <a:pt x="1853865" y="25114"/>
                    <a:pt x="1853865" y="56094"/>
                  </a:cubicBezTo>
                  <a:lnTo>
                    <a:pt x="1853865" y="855376"/>
                  </a:lnTo>
                  <a:cubicBezTo>
                    <a:pt x="1853865" y="870253"/>
                    <a:pt x="1847955" y="884520"/>
                    <a:pt x="1837436" y="895040"/>
                  </a:cubicBezTo>
                  <a:cubicBezTo>
                    <a:pt x="1826916" y="905560"/>
                    <a:pt x="1812648" y="911469"/>
                    <a:pt x="1797771" y="911469"/>
                  </a:cubicBezTo>
                  <a:lnTo>
                    <a:pt x="56094" y="911469"/>
                  </a:lnTo>
                  <a:cubicBezTo>
                    <a:pt x="41217" y="911469"/>
                    <a:pt x="26949" y="905560"/>
                    <a:pt x="16429" y="895040"/>
                  </a:cubicBezTo>
                  <a:cubicBezTo>
                    <a:pt x="5910" y="884520"/>
                    <a:pt x="0" y="870253"/>
                    <a:pt x="0" y="855376"/>
                  </a:cubicBezTo>
                  <a:lnTo>
                    <a:pt x="0" y="56094"/>
                  </a:lnTo>
                  <a:cubicBezTo>
                    <a:pt x="0" y="41217"/>
                    <a:pt x="5910" y="26949"/>
                    <a:pt x="16429" y="16429"/>
                  </a:cubicBezTo>
                  <a:cubicBezTo>
                    <a:pt x="26949" y="5910"/>
                    <a:pt x="41217" y="0"/>
                    <a:pt x="56094" y="0"/>
                  </a:cubicBezTo>
                  <a:close/>
                </a:path>
              </a:pathLst>
            </a:custGeom>
            <a:grpFill/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853865" cy="95909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296415" y="7080045"/>
            <a:ext cx="8893713" cy="2616101"/>
          </a:xfrm>
          <a:prstGeom prst="rect">
            <a:avLst/>
          </a:prstGeom>
          <a:ln w="9525" cap="flat" cmpd="sng" algn="ctr">
            <a:noFill/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5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4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Faculty Mentor: Dr.P.Vasanthi</a:t>
            </a:r>
            <a:endParaRPr lang="en-US" sz="3600" b="1" dirty="0">
              <a:solidFill>
                <a:srgbClr val="F4E7E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3445"/>
              </a:lnSpc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Members: Mohamed Jackiria Faz</a:t>
            </a:r>
            <a:r>
              <a:rPr lang="en-I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ith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Arularasan.S.E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3445"/>
              </a:lnSpc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Civil Engineering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3445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Chennai </a:t>
            </a:r>
            <a:r>
              <a:rPr lang="en-US" sz="3600" b="1" dirty="0">
                <a:solidFill>
                  <a:srgbClr val="F4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Institute of Technology</a:t>
            </a:r>
            <a:endParaRPr lang="en-US" sz="3600" b="1" dirty="0">
              <a:solidFill>
                <a:srgbClr val="F4E7E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3445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F4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Kundrathur</a:t>
            </a:r>
            <a:r>
              <a:rPr lang="en-US" sz="3600" b="1" dirty="0">
                <a:solidFill>
                  <a:srgbClr val="F4E7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Chennai 600069</a:t>
            </a:r>
            <a:endParaRPr lang="en-US" sz="3600" b="1" dirty="0">
              <a:solidFill>
                <a:srgbClr val="F4E7E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4909" y="222661"/>
            <a:ext cx="9677400" cy="1846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I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CARBON CURING IN PRECAST STRUCTURES</a:t>
            </a:r>
            <a:endParaRPr lang="en-I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reeform 8"/>
          <p:cNvSpPr/>
          <p:nvPr/>
        </p:nvSpPr>
        <p:spPr>
          <a:xfrm>
            <a:off x="228806" y="8648929"/>
            <a:ext cx="1799900" cy="1337068"/>
          </a:xfrm>
          <a:custGeom>
            <a:avLst/>
            <a:gdLst/>
            <a:ahLst/>
            <a:cxnLst/>
            <a:rect l="l" t="t" r="r" b="b"/>
            <a:pathLst>
              <a:path w="1799900" h="1337068">
                <a:moveTo>
                  <a:pt x="0" y="0"/>
                </a:moveTo>
                <a:lnTo>
                  <a:pt x="1799900" y="0"/>
                </a:lnTo>
                <a:lnTo>
                  <a:pt x="1799900" y="1337068"/>
                </a:lnTo>
                <a:lnTo>
                  <a:pt x="0" y="1337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17267555" y="9286240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solidFill>
                  <a:schemeClr val="bg1"/>
                </a:solidFill>
              </a:rPr>
              <a:t>1</a:t>
            </a:r>
            <a:endParaRPr lang="en-I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457200" y="1943100"/>
            <a:ext cx="17601565" cy="528955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74015" lvl="1" indent="0">
              <a:lnSpc>
                <a:spcPts val="4500"/>
              </a:lnSpc>
              <a:buFont typeface="Arial" panose="020B0604020202020204"/>
              <a:buNone/>
            </a:pPr>
            <a:endParaRPr lang="en-US" sz="2800" b="1" i="0" dirty="0">
              <a:solidFill>
                <a:schemeClr val="bg1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  <a:p>
            <a:pPr marL="747395" lvl="1" indent="-37338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6000" b="1" dirty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</a:rPr>
              <a:t>R</a:t>
            </a:r>
            <a:r>
              <a:rPr lang="en-IN" altLang="en-US" sz="6000" b="1" dirty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</a:rPr>
              <a:t>educes Carbon Footprint</a:t>
            </a:r>
            <a:r>
              <a:rPr lang="en-US" sz="6000" b="1" dirty="0" smtClean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</a:rPr>
              <a:t> - 70</a:t>
            </a:r>
            <a:r>
              <a:rPr lang="en-US" sz="6000" b="1" dirty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</a:rPr>
              <a:t>%</a:t>
            </a:r>
            <a:r>
              <a:rPr lang="en-IN" altLang="en-US" sz="6000" b="1" dirty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6000" b="1" dirty="0" smtClean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</a:rPr>
              <a:t>to </a:t>
            </a:r>
            <a:r>
              <a:rPr lang="en-US" sz="6000" b="1" dirty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</a:rPr>
              <a:t>90</a:t>
            </a:r>
            <a:r>
              <a:rPr lang="en-US" sz="6000" b="1" dirty="0" smtClean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</a:rPr>
              <a:t>%.</a:t>
            </a:r>
            <a:endParaRPr lang="en-US" sz="6000" b="1" dirty="0">
              <a:solidFill>
                <a:srgbClr val="FFFF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747395" lvl="1" indent="-37338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6000" b="1" dirty="0" smtClean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</a:rPr>
              <a:t>Reduced curing period –</a:t>
            </a:r>
            <a:r>
              <a:rPr lang="en-US" sz="6000" b="1" dirty="0" smtClean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</a:rPr>
              <a:t> 7 days</a:t>
            </a:r>
            <a:endParaRPr lang="en-US" sz="6000" b="1" dirty="0" smtClean="0">
              <a:solidFill>
                <a:srgbClr val="FFFF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747395" lvl="1" indent="-37338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6000" b="1" dirty="0" smtClean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</a:rPr>
              <a:t>Energy consumption in curing</a:t>
            </a:r>
            <a:endParaRPr lang="en-US" sz="6000" b="1" dirty="0" smtClean="0">
              <a:solidFill>
                <a:srgbClr val="FFFF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747395" lvl="1" indent="-37338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6000" b="1" dirty="0" smtClean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</a:rPr>
              <a:t>Achievement of earlier </a:t>
            </a:r>
            <a:r>
              <a:rPr lang="en-US" sz="6000" b="1" dirty="0" smtClean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</a:rPr>
              <a:t>compressive strength</a:t>
            </a:r>
            <a:endParaRPr lang="en-US" sz="6000" b="1" dirty="0" smtClean="0">
              <a:solidFill>
                <a:srgbClr val="FFFF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747395" lvl="1" indent="-37338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6000" b="1" dirty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</a:rPr>
              <a:t>Environmental sustainability</a:t>
            </a:r>
            <a:endParaRPr lang="en-US" sz="6000" b="1" dirty="0">
              <a:solidFill>
                <a:srgbClr val="FFFF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747395" lvl="1" indent="-373380">
              <a:lnSpc>
                <a:spcPts val="4500"/>
              </a:lnSpc>
              <a:buFont typeface="Arial" panose="020B0604020202020204"/>
              <a:buChar char="•"/>
            </a:pPr>
            <a:endParaRPr lang="en-US" sz="3200" b="1" dirty="0" smtClean="0">
              <a:solidFill>
                <a:srgbClr val="FFFF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914400" y="571500"/>
            <a:ext cx="1710118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66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DELIVERABLES</a:t>
            </a:r>
            <a:endParaRPr lang="en-IN" altLang="en-US" sz="66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7158970" y="9248775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solidFill>
                  <a:schemeClr val="bg1"/>
                </a:solidFill>
              </a:rPr>
              <a:t>10</a:t>
            </a:r>
            <a:endParaRPr lang="en-I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8600" y="983707"/>
            <a:ext cx="18059400" cy="10414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6715" lvl="1">
              <a:lnSpc>
                <a:spcPct val="110000"/>
              </a:lnSpc>
            </a:pPr>
            <a:endParaRPr lang="en-US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43915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Carbon Curing Method in the construction industry presented. </a:t>
            </a:r>
            <a:endParaRPr lang="en-US" sz="4800" b="1" dirty="0" smtClean="0">
              <a:solidFill>
                <a:srgbClr val="FFFF0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843915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Post Combustion Carbon Capturing Method was adopted in this work for curing of concrete. </a:t>
            </a:r>
            <a:endParaRPr lang="en-US" sz="4800" b="1" dirty="0" smtClean="0">
              <a:solidFill>
                <a:srgbClr val="FFFF0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843915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This approach is energy-efficient, reduces the carbon footprint </a:t>
            </a:r>
            <a:endParaRPr lang="en-US" sz="4800" b="1" dirty="0" smtClean="0">
              <a:solidFill>
                <a:srgbClr val="FFFF0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843915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It aligns with global sustainability goals and represents a shift towards eco-friendly practices. Hence, the Concrete retains the Carbon permanently with the support of a strong bonding between lime and Carbon. </a:t>
            </a:r>
            <a:endParaRPr lang="en-US" sz="4800" b="1" dirty="0" smtClean="0">
              <a:solidFill>
                <a:srgbClr val="FFFF0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843915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Therefore Compounded Results help to witness Sustainable growth in the Environment</a:t>
            </a:r>
            <a:endParaRPr lang="en-US" sz="4800" b="1" dirty="0" smtClean="0">
              <a:solidFill>
                <a:srgbClr val="FFFF0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b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8600" y="152400"/>
            <a:ext cx="17686020" cy="13627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IN" altLang="en-US" sz="66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CONCLUSIONS </a:t>
            </a:r>
            <a:endParaRPr lang="en-IN" altLang="en-US" sz="66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6849725" y="9634220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solidFill>
                  <a:schemeClr val="bg1"/>
                </a:solidFill>
              </a:rPr>
              <a:t>11</a:t>
            </a:r>
            <a:endParaRPr lang="en-I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9144635" y="-212725"/>
            <a:ext cx="9131935" cy="106248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-23495" y="-212725"/>
            <a:ext cx="9192895" cy="104997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4495800" y="571500"/>
            <a:ext cx="8783320" cy="1877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9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IN" altLang="en-US" sz="9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9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lang="en-IN" altLang="en-US" sz="9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31190" y="4907915"/>
            <a:ext cx="775081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“We are the first generation to feel the impact of climate change and the last generation that can do something about it.”— Barack Obama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2" name="Freeform 8"/>
          <p:cNvSpPr/>
          <p:nvPr/>
        </p:nvSpPr>
        <p:spPr>
          <a:xfrm>
            <a:off x="228806" y="8648929"/>
            <a:ext cx="1799900" cy="1337068"/>
          </a:xfrm>
          <a:custGeom>
            <a:avLst/>
            <a:gdLst/>
            <a:ahLst/>
            <a:cxnLst/>
            <a:rect l="l" t="t" r="r" b="b"/>
            <a:pathLst>
              <a:path w="1799900" h="1337068">
                <a:moveTo>
                  <a:pt x="0" y="0"/>
                </a:moveTo>
                <a:lnTo>
                  <a:pt x="1799900" y="0"/>
                </a:lnTo>
                <a:lnTo>
                  <a:pt x="1799900" y="1337068"/>
                </a:lnTo>
                <a:lnTo>
                  <a:pt x="0" y="133706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1" name="Picture 10" descr="200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2628900"/>
            <a:ext cx="7020560" cy="702056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altLang="en-US"/>
              <a:t>12</a:t>
            </a:r>
            <a:endParaRPr lang="en-I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rou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8289905" cy="1026858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1219200" y="376245"/>
            <a:ext cx="983982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0"/>
              </a:lnSpc>
            </a:pPr>
            <a:r>
              <a:rPr lang="en-US" sz="6000" dirty="0">
                <a:solidFill>
                  <a:srgbClr val="FFFFFF"/>
                </a:solidFill>
                <a:latin typeface="Times New Roman Bold" panose="02020803070505020304"/>
              </a:rPr>
              <a:t>INTRODUCTION</a:t>
            </a:r>
            <a:r>
              <a:rPr lang="en-US" sz="7900" dirty="0">
                <a:solidFill>
                  <a:srgbClr val="FFFFFF"/>
                </a:solidFill>
                <a:latin typeface="Times New Roman Bold" panose="02020803070505020304"/>
              </a:rPr>
              <a:t> </a:t>
            </a:r>
            <a:endParaRPr lang="en-US" sz="7900" dirty="0">
              <a:solidFill>
                <a:srgbClr val="FFFFFF"/>
              </a:solidFill>
              <a:latin typeface="Times New Roman Bold" panose="020208030705050203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1790700"/>
            <a:ext cx="16802100" cy="833882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851535" lvl="1" indent="-426085">
              <a:lnSpc>
                <a:spcPts val="5875"/>
              </a:lnSpc>
              <a:buFont typeface="Arial" panose="020B0604020202020204"/>
              <a:buChar char="•"/>
            </a:pP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Context Setting: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project centers on the innovative carbon curing process, revolutionizing Conventional concrete production methods by mitigating CO2 emissions.</a:t>
            </a:r>
            <a:endParaRPr lang="en-US" sz="3200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1535" lvl="1" indent="-426085">
              <a:lnSpc>
                <a:spcPts val="5875"/>
              </a:lnSpc>
              <a:buFont typeface="Arial" panose="020B0604020202020204"/>
              <a:buChar char="•"/>
            </a:pP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Identified Challenge: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Conventional concrete production contributes significantly to greenhouse gas emissions through industrial flue gases, exacerbating climate change and environmental degradation.</a:t>
            </a:r>
            <a:endParaRPr lang="en-US" sz="3200" b="1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1535" lvl="1" indent="-426085">
              <a:lnSpc>
                <a:spcPts val="5875"/>
              </a:lnSpc>
              <a:buFont typeface="Arial" panose="020B0604020202020204"/>
              <a:buChar char="•"/>
            </a:pP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Proposed Solution: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By implementing carbon curing techniques, we capture and utilize CO2 emissions in concrete production, transforming them into a valuable resource while enhancing the strength and durability of concrete structures.</a:t>
            </a:r>
            <a:endParaRPr lang="en-US" sz="3200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1535" lvl="1" indent="-426085">
              <a:lnSpc>
                <a:spcPts val="5875"/>
              </a:lnSpc>
              <a:buFont typeface="Arial" panose="020B0604020202020204"/>
              <a:buChar char="•"/>
            </a:pP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Expected Impact: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Anticipating a substantial reduction in CO2 emissions, carbon-cured concrete not only offers enhanced performance but also fosters environmental sustainability by effectively sequestering carbon dioxide,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sz="3200" b="1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1535" lvl="1" indent="-426085">
              <a:lnSpc>
                <a:spcPts val="5875"/>
              </a:lnSpc>
              <a:buFont typeface="Arial" panose="020B0604020202020204"/>
              <a:buChar char="•"/>
            </a:pPr>
            <a:endParaRPr lang="en-US" sz="3200" b="1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1535" lvl="1" indent="-426085">
              <a:lnSpc>
                <a:spcPts val="5875"/>
              </a:lnSpc>
              <a:buFont typeface="Arial" panose="020B0604020202020204"/>
              <a:buChar char="•"/>
            </a:pPr>
            <a:endParaRPr lang="en-US" sz="3200" b="1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1535" lvl="1" indent="-426085">
              <a:lnSpc>
                <a:spcPts val="5875"/>
              </a:lnSpc>
              <a:buFont typeface="Arial" panose="020B0604020202020204"/>
              <a:buChar char="•"/>
            </a:pPr>
            <a:endParaRPr lang="en-US" sz="3200" b="1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1535" lvl="1" indent="-426085">
              <a:lnSpc>
                <a:spcPts val="5875"/>
              </a:lnSpc>
              <a:buFont typeface="Arial" panose="020B0604020202020204"/>
              <a:buChar char="•"/>
            </a:pPr>
            <a:endParaRPr lang="en-US" sz="3200" b="1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276999"/>
            <a:ext cx="6412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29241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52400" y="-124599"/>
            <a:ext cx="6412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2400" y="152400"/>
            <a:ext cx="29241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04800" y="27801"/>
            <a:ext cx="6412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04800" y="304800"/>
            <a:ext cx="29241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457200" y="457200"/>
            <a:ext cx="29241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0" y="0"/>
            <a:ext cx="62865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152400" y="152400"/>
            <a:ext cx="62865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7451070" y="9211945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solidFill>
                  <a:schemeClr val="bg1"/>
                </a:solidFill>
              </a:rPr>
              <a:t>2</a:t>
            </a:r>
            <a:endParaRPr lang="en-I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38100"/>
            <a:ext cx="18288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b="1" dirty="0" smtClean="0">
                <a:solidFill>
                  <a:srgbClr val="51FC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Scenario of Carbon Dioxide Emission from Different Industries</a:t>
            </a:r>
            <a:endParaRPr lang="en-US" sz="5200" b="1" dirty="0">
              <a:solidFill>
                <a:srgbClr val="51FC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rcRect t="8976" r="13315"/>
          <a:stretch>
            <a:fillRect/>
          </a:stretch>
        </p:blipFill>
        <p:spPr>
          <a:xfrm>
            <a:off x="12804140" y="952500"/>
            <a:ext cx="5332095" cy="905446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 flipV="1">
            <a:off x="12727940" y="1562735"/>
            <a:ext cx="449580" cy="5832475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p>
            <a:r>
              <a:rPr lang="en-IN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Carbon Emission in Tonnes per Year</a:t>
            </a:r>
            <a:endParaRPr lang="en-I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Table 15"/>
          <p:cNvGraphicFramePr/>
          <p:nvPr/>
        </p:nvGraphicFramePr>
        <p:xfrm>
          <a:off x="75565" y="1095375"/>
          <a:ext cx="12466320" cy="88912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srgbClr val="C00000">
                      <a:alpha val="40000"/>
                    </a:srgbClr>
                  </a:outerShdw>
                </a:effectLst>
                <a:tableStyleId>{5C22544A-7EE6-4342-B048-85BDC9FD1C3A}</a:tableStyleId>
              </a:tblPr>
              <a:tblGrid>
                <a:gridCol w="2709545"/>
                <a:gridCol w="2709545"/>
                <a:gridCol w="2709545"/>
                <a:gridCol w="4337685"/>
              </a:tblGrid>
              <a:tr h="23526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  <a:endParaRPr lang="en-US" b="1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baseline="-2500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</a:t>
                      </a:r>
                      <a:r>
                        <a:rPr lang="en-US" baseline="3000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Emission</a:t>
                      </a:r>
                      <a:endParaRPr lang="en-US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270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million-tonnes</a:t>
                      </a:r>
                      <a:r>
                        <a:rPr lang="en-US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  <a:endParaRPr lang="en-US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IN" altLang="en-US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(%)</a:t>
                      </a:r>
                      <a:endParaRPr lang="en-IN" altLang="en-US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Remarks</a:t>
                      </a:r>
                      <a:endParaRPr lang="en-US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solidFill>
                      <a:schemeClr val="tx1"/>
                    </a:solidFill>
                  </a:tcPr>
                </a:tc>
              </a:tr>
              <a:tr h="22415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  <a:highlight>
                            <a:srgbClr val="00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SECTOR</a:t>
                      </a:r>
                      <a:endParaRPr lang="en-US" b="1">
                        <a:solidFill>
                          <a:srgbClr val="FF0000"/>
                        </a:solidFill>
                        <a:highlight>
                          <a:srgbClr val="0000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983 </a:t>
                      </a:r>
                      <a:endParaRPr lang="en-US" sz="28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b="1" baseline="-25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 3-5</a:t>
                      </a:r>
                      <a:endParaRPr 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b="1" baseline="-25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- 12-14 </a:t>
                      </a:r>
                      <a:endParaRPr 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b="1" baseline="-25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- 72-77</a:t>
                      </a:r>
                      <a:endParaRPr 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US" b="1" baseline="-25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than 40% of all energy-related carbon dioxide emissions</a:t>
                      </a:r>
                      <a:endParaRPr 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solidFill>
                      <a:schemeClr val="tx1"/>
                    </a:solidFill>
                  </a:tcPr>
                </a:tc>
              </a:tr>
              <a:tr h="19704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  <a:highlight>
                            <a:srgbClr val="00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STEEL SECTOR</a:t>
                      </a:r>
                      <a:endParaRPr lang="en-US" b="1">
                        <a:solidFill>
                          <a:srgbClr val="FF0000"/>
                        </a:solidFill>
                        <a:highlight>
                          <a:srgbClr val="0000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164 </a:t>
                      </a:r>
                      <a:endParaRPr 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b="1" baseline="-25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- 20-25</a:t>
                      </a:r>
                      <a:endParaRPr 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 - 20-25</a:t>
                      </a:r>
                      <a:endParaRPr 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b="1" baseline="-25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- 5</a:t>
                      </a:r>
                      <a:endParaRPr 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5.63% of the country's total emissions</a:t>
                      </a:r>
                      <a:endParaRPr 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solidFill>
                      <a:schemeClr val="tx1"/>
                    </a:solidFill>
                  </a:tcPr>
                </a:tc>
              </a:tr>
              <a:tr h="23266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  <a:highlight>
                            <a:srgbClr val="00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CEMENT SECTOR</a:t>
                      </a:r>
                      <a:endParaRPr lang="en-US" b="1">
                        <a:solidFill>
                          <a:srgbClr val="FF0000"/>
                        </a:solidFill>
                        <a:highlight>
                          <a:srgbClr val="0000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297 </a:t>
                      </a:r>
                      <a:endParaRPr 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7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CO</a:t>
                      </a:r>
                      <a:r>
                        <a:rPr lang="en-US" sz="2700" b="1" baseline="-25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 </a:t>
                      </a:r>
                      <a:r>
                        <a:rPr lang="en-US" sz="27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- 60-70</a:t>
                      </a:r>
                      <a:endParaRPr lang="en-US" sz="27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7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NO</a:t>
                      </a:r>
                      <a:r>
                        <a:rPr lang="en-US" sz="2700" b="1" baseline="-25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X </a:t>
                      </a:r>
                      <a:r>
                        <a:rPr lang="en-US" sz="27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- 10-15</a:t>
                      </a:r>
                      <a:endParaRPr lang="en-US" sz="27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7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SO</a:t>
                      </a:r>
                      <a:r>
                        <a:rPr lang="en-US" sz="2700" b="1" baseline="-25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lang="en-US" sz="27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- 1-5</a:t>
                      </a:r>
                      <a:endParaRPr lang="en-US" sz="27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 anchorCt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steel industry in India contributes to around 12% of the country's carbon dioxide emissions. </a:t>
                      </a:r>
                      <a:endParaRPr 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8221980" y="1109980"/>
            <a:ext cx="7620" cy="883412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15000" y="1104900"/>
            <a:ext cx="76200" cy="906780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28015" y="3390900"/>
            <a:ext cx="11903075" cy="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1104900"/>
            <a:ext cx="34290" cy="8847455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37560" y="5457190"/>
            <a:ext cx="9150350" cy="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Text Box 22"/>
          <p:cNvSpPr txBox="1"/>
          <p:nvPr/>
        </p:nvSpPr>
        <p:spPr>
          <a:xfrm>
            <a:off x="17251680" y="9986645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solidFill>
                  <a:schemeClr val="bg1"/>
                </a:solidFill>
              </a:rPr>
              <a:t>3</a:t>
            </a:r>
            <a:endParaRPr lang="en-I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rou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8416270" cy="1028763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928897" y="324411"/>
            <a:ext cx="7520070" cy="2932577"/>
            <a:chOff x="0" y="0"/>
            <a:chExt cx="10026760" cy="3910103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0026760" cy="11969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960"/>
                </a:lnSpc>
              </a:pPr>
              <a:r>
                <a:rPr lang="en-US" sz="6960" b="1" dirty="0">
                  <a:solidFill>
                    <a:srgbClr val="F4E7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/>
                </a:rPr>
                <a:t>Problem </a:t>
              </a:r>
              <a:r>
                <a:rPr lang="en-US" sz="6960" b="1" dirty="0" smtClean="0">
                  <a:solidFill>
                    <a:srgbClr val="F4E7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/>
                </a:rPr>
                <a:t>Statement</a:t>
              </a:r>
              <a:endParaRPr lang="en-US" sz="6960" b="1" dirty="0">
                <a:solidFill>
                  <a:srgbClr val="F4E7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483660"/>
              <a:ext cx="7645420" cy="426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8600" y="1790700"/>
            <a:ext cx="10439400" cy="792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32460" lvl="1" indent="-31623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Char char="•"/>
            </a:pPr>
            <a:r>
              <a:rPr lang="en-IN" altLang="en-US" sz="32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Carbon Emission</a:t>
            </a:r>
            <a:r>
              <a:rPr lang="en-US" sz="32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r>
              <a:rPr lang="en-US" sz="32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Current methods </a:t>
            </a:r>
            <a:r>
              <a:rPr lang="en-IN" alt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curing of concrete structures doesn’t meet with the current environmental sustainable conditions.</a:t>
            </a:r>
            <a:endParaRPr lang="en-IN" altLang="en-US" sz="32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2460" lvl="1" indent="-31623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Char char="•"/>
            </a:pPr>
            <a:endParaRPr lang="en-US" sz="32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2460" lvl="1" indent="-31623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Char char="•"/>
            </a:pPr>
            <a:r>
              <a:rPr lang="en-US" sz="32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Underutilization of Emissions:</a:t>
            </a:r>
            <a:r>
              <a:rPr lang="en-US" sz="32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Without proper utilization methods, these emissions go unused, representing a missed opportunity for sustainable resource management and environmental mitigation</a:t>
            </a:r>
            <a:endParaRPr lang="en-US" sz="32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2460" lvl="1" indent="-31623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Char char="•"/>
            </a:pPr>
            <a:endParaRPr lang="en-US" sz="3200" b="1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2460" lvl="1" indent="-31623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Char char="•"/>
            </a:pPr>
            <a:r>
              <a:rPr lang="en-US" sz="32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Urgent Need for Innovation:</a:t>
            </a:r>
            <a:r>
              <a:rPr lang="en-US" sz="32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International Energy Agency (IEA)</a:t>
            </a:r>
            <a:r>
              <a:rPr lang="en-IN" alt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reports that a staggering 33.5 billion tonnes of CO2 are emitted annually, intensifying the urgency for </a:t>
            </a:r>
            <a:endParaRPr lang="en-IN" altLang="en-US" sz="32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6230" lvl="1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None/>
            </a:pPr>
            <a:r>
              <a:rPr lang="en-IN" alt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construction industry to address this issue through </a:t>
            </a:r>
            <a:endParaRPr lang="en-US" sz="32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6230" lvl="1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None/>
            </a:pPr>
            <a:r>
              <a:rPr lang="en-IN" alt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further research.. </a:t>
            </a:r>
            <a:r>
              <a:rPr lang="en-IN" alt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sz="2930" dirty="0">
              <a:solidFill>
                <a:srgbClr val="F4E7E7"/>
              </a:solidFill>
              <a:latin typeface="Times New Roman Bold" panose="02020803070505020304"/>
            </a:endParaRPr>
          </a:p>
        </p:txBody>
      </p:sp>
      <p:pic>
        <p:nvPicPr>
          <p:cNvPr id="2" name="Picture 1" descr="carbon-dioxide-emissions-title-1200x800"/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1353800" y="723900"/>
            <a:ext cx="6350000" cy="8821420"/>
          </a:xfrm>
          <a:prstGeom prst="rect">
            <a:avLst/>
          </a:prstGeom>
          <a:solidFill>
            <a:schemeClr val="accent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6864965" y="9648825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solidFill>
                  <a:schemeClr val="bg1"/>
                </a:solidFill>
              </a:rPr>
              <a:t>4</a:t>
            </a:r>
            <a:endParaRPr lang="en-I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rou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1270"/>
            <a:ext cx="18289270" cy="1028827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8600" y="1638300"/>
            <a:ext cx="11530965" cy="82594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958215" lvl="1" indent="-5715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 develop an appropriate technology for capturing of carbon dioxide from industrial flue gases</a:t>
            </a:r>
            <a:r>
              <a:rPr lang="en-IN" alt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IN" altLang="en-US" sz="4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58215" lvl="1" indent="-5715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 implement the captured carbon dioxide for curing of concrete in construction industries</a:t>
            </a:r>
            <a:endParaRPr lang="en-IN" altLang="en-US" sz="4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58215" lvl="1" indent="-5715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 evaluate the performance of carbon dioxide curing in terms of environmental pollution control and sustainability      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73430" lvl="1" indent="-386715" algn="l">
              <a:lnSpc>
                <a:spcPct val="150000"/>
              </a:lnSpc>
              <a:buFont typeface="Arial" panose="020B0604020202020204"/>
              <a:buChar char="•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73430" lvl="1" indent="-386715" algn="l">
              <a:lnSpc>
                <a:spcPct val="150000"/>
              </a:lnSpc>
              <a:buFont typeface="Arial" panose="020B0604020202020204"/>
              <a:buChar char="•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-85090" y="495300"/>
            <a:ext cx="18162905" cy="717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6600" dirty="0" smtClean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Bold" panose="02020803070505020304"/>
              </a:rPr>
              <a:t>OBJECTIVES</a:t>
            </a:r>
            <a:endParaRPr lang="en-US" sz="66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 Bold" panose="02020803070505020304"/>
            </a:endParaRPr>
          </a:p>
        </p:txBody>
      </p:sp>
      <p:pic>
        <p:nvPicPr>
          <p:cNvPr id="2" name="Picture 1" descr="MIT-CarbonEatingCement-01-pre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0" y="1714500"/>
            <a:ext cx="6070600" cy="7906385"/>
          </a:xfrm>
          <a:prstGeom prst="rect">
            <a:avLst/>
          </a:prstGeom>
          <a:effectLst>
            <a:outerShdw blurRad="50800" dist="50800" dir="4560000" algn="ctr" rotWithShape="0">
              <a:srgbClr val="000000">
                <a:alpha val="69000"/>
              </a:srgbClr>
            </a:outerShdw>
            <a:softEdge rad="635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6725265" y="9736455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solidFill>
                  <a:schemeClr val="bg1"/>
                </a:solidFill>
              </a:rPr>
              <a:t>5</a:t>
            </a:r>
            <a:endParaRPr lang="en-I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61290" y="2214880"/>
            <a:ext cx="2201545" cy="1099820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FFC000"/>
              </a:gs>
            </a:gsLst>
            <a:lin ang="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2400" b="1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rPr>
              <a:t>Flue Gas from Industries</a:t>
            </a:r>
            <a:endParaRPr lang="en-IN" altLang="en-US" sz="2400" b="1">
              <a:solidFill>
                <a:srgbClr val="C0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87350" y="556260"/>
            <a:ext cx="17677130" cy="588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90"/>
              </a:lnSpc>
            </a:pPr>
            <a:r>
              <a:rPr lang="en-US" sz="4590" dirty="0">
                <a:solidFill>
                  <a:schemeClr val="bg1"/>
                </a:solidFill>
                <a:latin typeface="Times New Roman Bold" panose="02020803070505020304"/>
              </a:rPr>
              <a:t>OUTLINE OF THE  PROJECT</a:t>
            </a:r>
            <a:r>
              <a:rPr lang="en-IN" altLang="en-US" sz="4590" dirty="0">
                <a:solidFill>
                  <a:schemeClr val="bg1"/>
                </a:solidFill>
                <a:latin typeface="Times New Roman Bold" panose="02020803070505020304"/>
              </a:rPr>
              <a:t> </a:t>
            </a:r>
            <a:endParaRPr lang="en-US" sz="4590" dirty="0">
              <a:solidFill>
                <a:schemeClr val="bg1"/>
              </a:solidFill>
              <a:latin typeface="Times New Roman Bold" panose="02020803070505020304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-635" y="3192780"/>
          <a:ext cx="18065115" cy="3721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457065" y="7125335"/>
            <a:ext cx="2493010" cy="139763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2400" b="1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rPr>
              <a:t>3.Oxy-Combustion</a:t>
            </a:r>
            <a:endParaRPr lang="en-IN" altLang="en-US" sz="2400" b="1">
              <a:solidFill>
                <a:srgbClr val="C0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343400" y="5075555"/>
            <a:ext cx="2606675" cy="1488440"/>
          </a:xfrm>
          <a:prstGeom prst="roundRect">
            <a:avLst/>
          </a:prstGeom>
          <a:gradFill>
            <a:gsLst>
              <a:gs pos="0">
                <a:srgbClr val="9EE256"/>
              </a:gs>
              <a:gs pos="100000">
                <a:srgbClr val="00B050"/>
              </a:gs>
            </a:gsLst>
            <a:lin ang="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2600" b="1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2.Post -Combustion</a:t>
            </a:r>
            <a:endParaRPr lang="en-IN" altLang="en-US" sz="2600" b="1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57065" y="3033395"/>
            <a:ext cx="2545080" cy="14751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2400" b="1" dirty="0" smtClean="0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1.Pre-Combustion</a:t>
            </a:r>
            <a:endParaRPr lang="en-IN" altLang="en-US" sz="2400" b="1" dirty="0" smtClean="0">
              <a:solidFill>
                <a:srgbClr val="C0000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201400" y="2247900"/>
            <a:ext cx="2841625" cy="1588770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altLang="en-US" sz="2400" b="1" dirty="0">
              <a:solidFill>
                <a:schemeClr val="bg1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1499215" y="6667500"/>
            <a:ext cx="2713355" cy="1612265"/>
          </a:xfrm>
          <a:prstGeom prst="roundRect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altLang="en-US" sz="2400" b="1">
              <a:solidFill>
                <a:schemeClr val="bg1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4877415" y="1842770"/>
            <a:ext cx="3069590" cy="1682115"/>
          </a:xfrm>
          <a:prstGeom prst="roundRect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altLang="en-US" sz="2400" b="1" dirty="0">
              <a:solidFill>
                <a:schemeClr val="bg1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4994890" y="4694555"/>
            <a:ext cx="3030220" cy="1409700"/>
          </a:xfrm>
          <a:prstGeom prst="roundRect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altLang="en-US" sz="2400" b="1" dirty="0">
              <a:solidFill>
                <a:schemeClr val="bg1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3337560" y="5683250"/>
            <a:ext cx="1015365" cy="31813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9020000">
            <a:off x="3080385" y="4464685"/>
            <a:ext cx="1583055" cy="25336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2280000">
            <a:off x="3143885" y="6950075"/>
            <a:ext cx="1479550" cy="293370"/>
          </a:xfrm>
          <a:prstGeom prst="rightArrow">
            <a:avLst>
              <a:gd name="adj1" fmla="val 50000"/>
              <a:gd name="adj2" fmla="val 55958"/>
            </a:avLst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5400000">
            <a:off x="588010" y="3803015"/>
            <a:ext cx="1275080" cy="29083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2" name="Picture 101"/>
          <p:cNvPicPr/>
          <p:nvPr/>
        </p:nvPicPr>
        <p:blipFill>
          <a:blip r:embed="rId10"/>
          <a:srcRect b="9440"/>
          <a:stretch>
            <a:fillRect/>
          </a:stretch>
        </p:blipFill>
        <p:spPr>
          <a:xfrm>
            <a:off x="8001000" y="4838700"/>
            <a:ext cx="2593975" cy="17818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Text Box 18"/>
          <p:cNvSpPr txBox="1"/>
          <p:nvPr/>
        </p:nvSpPr>
        <p:spPr>
          <a:xfrm>
            <a:off x="228600" y="7124700"/>
            <a:ext cx="2894965" cy="4603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pPr algn="ctr"/>
            <a:r>
              <a:rPr lang="en-IN" altLang="en-US" sz="2400">
                <a:latin typeface="Arial Black" panose="020B0A04020102020204" charset="0"/>
                <a:cs typeface="Arial Black" panose="020B0A04020102020204" charset="0"/>
              </a:rPr>
              <a:t>CO</a:t>
            </a:r>
            <a:r>
              <a:rPr lang="en-IN" altLang="en-US" sz="2400" baseline="-25000">
                <a:latin typeface="Arial Black" panose="020B0A04020102020204" charset="0"/>
                <a:cs typeface="Arial Black" panose="020B0A04020102020204" charset="0"/>
              </a:rPr>
              <a:t>2</a:t>
            </a:r>
            <a:r>
              <a:rPr lang="en-IN" altLang="en-US" sz="2400">
                <a:latin typeface="Arial Black" panose="020B0A04020102020204" charset="0"/>
                <a:cs typeface="Arial Black" panose="020B0A04020102020204" charset="0"/>
              </a:rPr>
              <a:t> Capturing</a:t>
            </a:r>
            <a:endParaRPr lang="en-IN" altLang="en-US" sz="24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103" name="Picture 102"/>
          <p:cNvPicPr/>
          <p:nvPr/>
        </p:nvPicPr>
        <p:blipFill>
          <a:blip r:embed="rId11">
            <a:clrChange>
              <a:clrFrom>
                <a:srgbClr val="59BAC3">
                  <a:alpha val="100000"/>
                </a:srgbClr>
              </a:clrFrom>
              <a:clrTo>
                <a:srgbClr val="59BAC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260" y="4566920"/>
            <a:ext cx="3145790" cy="2519680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0B050"/>
              </a:gs>
            </a:gsLst>
            <a:lin ang="0" scaled="0"/>
          </a:gradFill>
          <a:ln w="9525">
            <a:noFill/>
          </a:ln>
        </p:spPr>
      </p:pic>
      <p:sp>
        <p:nvSpPr>
          <p:cNvPr id="20" name="Right Arrow 19"/>
          <p:cNvSpPr/>
          <p:nvPr/>
        </p:nvSpPr>
        <p:spPr>
          <a:xfrm>
            <a:off x="6934200" y="5686425"/>
            <a:ext cx="1067435" cy="34417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7848600" y="6743700"/>
            <a:ext cx="2894965" cy="4603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pPr algn="ctr"/>
            <a:r>
              <a:rPr lang="en-IN" altLang="en-US" sz="2400">
                <a:latin typeface="Arial Black" panose="020B0A04020102020204" charset="0"/>
                <a:cs typeface="Arial Black" panose="020B0A04020102020204" charset="0"/>
              </a:rPr>
              <a:t>Transportation</a:t>
            </a:r>
            <a:endParaRPr lang="en-IN" altLang="en-US" sz="24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2" name="Right Arrow 21"/>
          <p:cNvSpPr/>
          <p:nvPr/>
        </p:nvSpPr>
        <p:spPr>
          <a:xfrm rot="19020000">
            <a:off x="10383520" y="4749800"/>
            <a:ext cx="1582420" cy="26352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2280000">
            <a:off x="10479405" y="6380480"/>
            <a:ext cx="1133475" cy="282575"/>
          </a:xfrm>
          <a:prstGeom prst="rightArrow">
            <a:avLst>
              <a:gd name="adj1" fmla="val 50000"/>
              <a:gd name="adj2" fmla="val 55958"/>
            </a:avLst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11430000" y="8343900"/>
            <a:ext cx="2894965" cy="4603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pPr algn="ctr"/>
            <a:r>
              <a:rPr lang="en-IN" altLang="en-US" sz="2400">
                <a:latin typeface="Arial Black" panose="020B0A04020102020204" charset="0"/>
                <a:cs typeface="Arial Black" panose="020B0A04020102020204" charset="0"/>
              </a:rPr>
              <a:t>By Pipelines</a:t>
            </a:r>
            <a:endParaRPr lang="en-IN" altLang="en-US" sz="24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11201400" y="3875405"/>
            <a:ext cx="2894965" cy="4603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pPr algn="ctr"/>
            <a:r>
              <a:rPr lang="en-IN" altLang="en-US" sz="2400">
                <a:latin typeface="Arial Black" panose="020B0A04020102020204" charset="0"/>
                <a:cs typeface="Arial Black" panose="020B0A04020102020204" charset="0"/>
              </a:rPr>
              <a:t>By Truck</a:t>
            </a:r>
            <a:endParaRPr lang="en-IN" altLang="en-US" sz="24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14935200" y="3543300"/>
            <a:ext cx="2894965" cy="4603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pPr algn="ctr"/>
            <a:r>
              <a:rPr lang="en-IN" altLang="en-US" sz="2400">
                <a:latin typeface="Arial Black" panose="020B0A04020102020204" charset="0"/>
                <a:cs typeface="Arial Black" panose="020B0A04020102020204" charset="0"/>
              </a:rPr>
              <a:t>Curing Process</a:t>
            </a:r>
            <a:endParaRPr lang="en-IN" altLang="en-US" sz="24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14968220" y="6134100"/>
            <a:ext cx="3025775" cy="105537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noAutofit/>
          </a:bodyPr>
          <a:p>
            <a:pPr algn="ctr"/>
            <a:r>
              <a:rPr lang="en-IN" altLang="en-US" sz="2200" b="1" dirty="0">
                <a:solidFill>
                  <a:schemeClr val="tx1"/>
                </a:solidFill>
                <a:highlight>
                  <a:srgbClr val="FFFF00"/>
                </a:highlight>
                <a:latin typeface="Arial Black" panose="020B0A04020102020204" charset="0"/>
                <a:cs typeface="Arial Black" panose="020B0A04020102020204" charset="0"/>
                <a:sym typeface="+mn-ea"/>
              </a:rPr>
              <a:t>Experiment and Performance Evaluation</a:t>
            </a:r>
            <a:endParaRPr lang="en-IN" altLang="en-US" sz="2200" b="1" dirty="0">
              <a:solidFill>
                <a:schemeClr val="tx1"/>
              </a:solidFill>
              <a:highlight>
                <a:srgbClr val="FFFF00"/>
              </a:highlight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15057120" y="9182100"/>
            <a:ext cx="2894965" cy="8299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pPr algn="ctr"/>
            <a:r>
              <a:rPr lang="en-US" sz="2400" dirty="0" smtClean="0">
                <a:latin typeface="Arial Black" panose="020B0A04020102020204" charset="0"/>
                <a:cs typeface="Arial Black" panose="020B0A04020102020204" charset="0"/>
                <a:sym typeface="+mn-ea"/>
              </a:rPr>
              <a:t>Environmental sustainability</a:t>
            </a:r>
            <a:endParaRPr lang="en-US" altLang="en-US" sz="2400" dirty="0" smtClean="0"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68220" y="7668895"/>
            <a:ext cx="2983865" cy="1491615"/>
          </a:xfrm>
          <a:prstGeom prst="rect">
            <a:avLst/>
          </a:prstGeom>
        </p:spPr>
      </p:pic>
      <p:sp>
        <p:nvSpPr>
          <p:cNvPr id="43" name="Right Arrow 42"/>
          <p:cNvSpPr/>
          <p:nvPr/>
        </p:nvSpPr>
        <p:spPr>
          <a:xfrm>
            <a:off x="14020800" y="2933700"/>
            <a:ext cx="944245" cy="3575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5400000">
            <a:off x="16122650" y="4197350"/>
            <a:ext cx="679450" cy="28511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5400000">
            <a:off x="16268700" y="7289165"/>
            <a:ext cx="505460" cy="3111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Text Box 45"/>
          <p:cNvSpPr txBox="1"/>
          <p:nvPr/>
        </p:nvSpPr>
        <p:spPr>
          <a:xfrm>
            <a:off x="16493490" y="9960610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solidFill>
                  <a:schemeClr val="bg1"/>
                </a:solidFill>
              </a:rPr>
              <a:t>6</a:t>
            </a:r>
            <a:endParaRPr lang="en-I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 Box 166"/>
          <p:cNvSpPr txBox="1"/>
          <p:nvPr/>
        </p:nvSpPr>
        <p:spPr>
          <a:xfrm>
            <a:off x="73025" y="2225675"/>
            <a:ext cx="18184495" cy="8025765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en-US"/>
          </a:p>
        </p:txBody>
      </p:sp>
      <p:sp>
        <p:nvSpPr>
          <p:cNvPr id="109" name="Text Box 108"/>
          <p:cNvSpPr txBox="1"/>
          <p:nvPr/>
        </p:nvSpPr>
        <p:spPr>
          <a:xfrm>
            <a:off x="131445" y="190500"/>
            <a:ext cx="18556605" cy="7512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IN" altLang="en-US" sz="4950" b="1">
                <a:solidFill>
                  <a:schemeClr val="bg1"/>
                </a:solidFill>
                <a:latin typeface="Cambria Math" panose="02040503050406030204" charset="0"/>
                <a:cs typeface="Cambria Math" panose="02040503050406030204" charset="0"/>
              </a:rPr>
              <a:t>Method Used for Carbon Extraction from Feed gas</a:t>
            </a:r>
            <a:r>
              <a:rPr lang="en-IN" altLang="en-US" sz="4950">
                <a:solidFill>
                  <a:schemeClr val="bg1"/>
                </a:solidFill>
                <a:latin typeface="Cambria Math" panose="02040503050406030204" charset="0"/>
                <a:cs typeface="Cambria Math" panose="02040503050406030204" charset="0"/>
              </a:rPr>
              <a:t> </a:t>
            </a:r>
            <a:endParaRPr lang="en-IN" altLang="en-US" sz="4950">
              <a:solidFill>
                <a:schemeClr val="bg1"/>
              </a:solidFill>
              <a:latin typeface="Cambria Math" panose="02040503050406030204" charset="0"/>
              <a:cs typeface="Cambria Math" panose="02040503050406030204" charset="0"/>
            </a:endParaRPr>
          </a:p>
        </p:txBody>
      </p:sp>
      <p:sp>
        <p:nvSpPr>
          <p:cNvPr id="110" name="Text Box 109"/>
          <p:cNvSpPr txBox="1"/>
          <p:nvPr/>
        </p:nvSpPr>
        <p:spPr>
          <a:xfrm>
            <a:off x="382905" y="1333500"/>
            <a:ext cx="7254240" cy="7385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Post-Combustion Capturing</a:t>
            </a:r>
            <a:endParaRPr lang="en-US" sz="4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Can 110"/>
          <p:cNvSpPr/>
          <p:nvPr/>
        </p:nvSpPr>
        <p:spPr>
          <a:xfrm>
            <a:off x="2514600" y="5600700"/>
            <a:ext cx="1547495" cy="2874645"/>
          </a:xfrm>
          <a:prstGeom prst="can">
            <a:avLst>
              <a:gd name="adj" fmla="val 37628"/>
            </a:avLst>
          </a:prstGeom>
          <a:solidFill>
            <a:schemeClr val="bg1">
              <a:lumMod val="95000"/>
            </a:schemeClr>
          </a:solidFill>
          <a:ln w="66675" cap="flat">
            <a:solidFill>
              <a:schemeClr val="accent1">
                <a:lumMod val="75000"/>
                <a:alpha val="83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an 111"/>
          <p:cNvSpPr/>
          <p:nvPr/>
        </p:nvSpPr>
        <p:spPr>
          <a:xfrm rot="16200000">
            <a:off x="1942465" y="5638800"/>
            <a:ext cx="269240" cy="1106805"/>
          </a:xfrm>
          <a:prstGeom prst="can">
            <a:avLst>
              <a:gd name="adj" fmla="val 86910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rgbClr val="F2F2F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112" descr="pngtree-cartoon-fire-effect-blaze-fire-free-png-png-image_101471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7800" y="7527925"/>
            <a:ext cx="1024890" cy="1024890"/>
          </a:xfrm>
          <a:prstGeom prst="rect">
            <a:avLst/>
          </a:prstGeom>
        </p:spPr>
      </p:pic>
      <p:pic>
        <p:nvPicPr>
          <p:cNvPr id="114" name="Picture 113"/>
          <p:cNvPicPr/>
          <p:nvPr/>
        </p:nvPicPr>
        <p:blipFill>
          <a:blip r:embed="rId2">
            <a:clrChange>
              <a:clrFrom>
                <a:srgbClr val="E3E4DF">
                  <a:alpha val="100000"/>
                </a:srgbClr>
              </a:clrFrom>
              <a:clrTo>
                <a:srgbClr val="E3E4DF">
                  <a:alpha val="100000"/>
                  <a:alpha val="0"/>
                </a:srgbClr>
              </a:clrTo>
            </a:clrChange>
          </a:blip>
          <a:srcRect l="1673" t="53696" r="1673" b="3814"/>
          <a:stretch>
            <a:fillRect/>
          </a:stretch>
        </p:blipFill>
        <p:spPr>
          <a:xfrm>
            <a:off x="2630805" y="5600700"/>
            <a:ext cx="1301115" cy="205232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5" name="Straight Arrow Connector 114"/>
          <p:cNvCxnSpPr/>
          <p:nvPr/>
        </p:nvCxnSpPr>
        <p:spPr>
          <a:xfrm flipV="1">
            <a:off x="2886710" y="4991100"/>
            <a:ext cx="8890" cy="55372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3310255" y="4991100"/>
            <a:ext cx="8890" cy="55372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3733800" y="4991100"/>
            <a:ext cx="8890" cy="55372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8" name="Text Box 117"/>
          <p:cNvSpPr txBox="1"/>
          <p:nvPr/>
        </p:nvSpPr>
        <p:spPr>
          <a:xfrm>
            <a:off x="2075954" y="4474845"/>
            <a:ext cx="2459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 Dissipation</a:t>
            </a:r>
            <a:endParaRPr lang="en-I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304800" y="6210300"/>
            <a:ext cx="2209800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0" name="Text Box 119"/>
          <p:cNvSpPr txBox="1"/>
          <p:nvPr/>
        </p:nvSpPr>
        <p:spPr>
          <a:xfrm>
            <a:off x="533400" y="5753100"/>
            <a:ext cx="847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Fuel</a:t>
            </a:r>
            <a:endParaRPr lang="en-IN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Can 120"/>
          <p:cNvSpPr/>
          <p:nvPr/>
        </p:nvSpPr>
        <p:spPr>
          <a:xfrm rot="16200000">
            <a:off x="4639945" y="5274310"/>
            <a:ext cx="232410" cy="1649730"/>
          </a:xfrm>
          <a:prstGeom prst="can">
            <a:avLst>
              <a:gd name="adj" fmla="val 86910"/>
            </a:avLst>
          </a:prstGeom>
          <a:solidFill>
            <a:srgbClr val="FFFF00"/>
          </a:solidFill>
          <a:ln>
            <a:solidFill>
              <a:srgbClr val="F2F2F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an 121"/>
          <p:cNvSpPr/>
          <p:nvPr/>
        </p:nvSpPr>
        <p:spPr>
          <a:xfrm>
            <a:off x="5335905" y="5982970"/>
            <a:ext cx="226060" cy="2378075"/>
          </a:xfrm>
          <a:prstGeom prst="can">
            <a:avLst>
              <a:gd name="adj" fmla="val 86910"/>
            </a:avLst>
          </a:prstGeom>
          <a:solidFill>
            <a:srgbClr val="FFFF00"/>
          </a:solidFill>
          <a:ln>
            <a:solidFill>
              <a:srgbClr val="F2F2F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an 122"/>
          <p:cNvSpPr/>
          <p:nvPr/>
        </p:nvSpPr>
        <p:spPr>
          <a:xfrm>
            <a:off x="6477000" y="5651500"/>
            <a:ext cx="2047240" cy="2874645"/>
          </a:xfrm>
          <a:prstGeom prst="can">
            <a:avLst>
              <a:gd name="adj" fmla="val 37628"/>
            </a:avLst>
          </a:prstGeom>
          <a:gradFill>
            <a:gsLst>
              <a:gs pos="0">
                <a:srgbClr val="FBFB11"/>
              </a:gs>
              <a:gs pos="69000">
                <a:srgbClr val="838309"/>
              </a:gs>
            </a:gsLst>
            <a:lin ang="0" scaled="0"/>
          </a:gradFill>
          <a:ln w="73025" cap="flat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Can 123"/>
          <p:cNvSpPr/>
          <p:nvPr/>
        </p:nvSpPr>
        <p:spPr>
          <a:xfrm rot="16200000">
            <a:off x="5925820" y="7520305"/>
            <a:ext cx="236855" cy="1421765"/>
          </a:xfrm>
          <a:prstGeom prst="can">
            <a:avLst>
              <a:gd name="adj" fmla="val 86910"/>
            </a:avLst>
          </a:prstGeom>
          <a:solidFill>
            <a:srgbClr val="FFFF00"/>
          </a:solidFill>
          <a:ln>
            <a:solidFill>
              <a:srgbClr val="F2F2F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/>
          <p:nvPr/>
        </p:nvCxnSpPr>
        <p:spPr>
          <a:xfrm>
            <a:off x="4114800" y="6210300"/>
            <a:ext cx="1295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22" idx="0"/>
          </p:cNvCxnSpPr>
          <p:nvPr/>
        </p:nvCxnSpPr>
        <p:spPr>
          <a:xfrm>
            <a:off x="5448935" y="6179185"/>
            <a:ext cx="17145" cy="1824355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5562600" y="8267700"/>
            <a:ext cx="914400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8" name="Text Box 127"/>
          <p:cNvSpPr txBox="1"/>
          <p:nvPr/>
        </p:nvSpPr>
        <p:spPr>
          <a:xfrm>
            <a:off x="6667500" y="7505700"/>
            <a:ext cx="1932940" cy="563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Solvent-Co</a:t>
            </a:r>
            <a:r>
              <a:rPr lang="en-I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</a:t>
            </a:r>
            <a:endParaRPr lang="en-I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 sz="2400" b="1" dirty="0"/>
          </a:p>
        </p:txBody>
      </p:sp>
      <p:sp>
        <p:nvSpPr>
          <p:cNvPr id="132" name="Cylinder 8"/>
          <p:cNvSpPr/>
          <p:nvPr/>
        </p:nvSpPr>
        <p:spPr>
          <a:xfrm>
            <a:off x="6753819" y="5221605"/>
            <a:ext cx="292776" cy="628651"/>
          </a:xfrm>
          <a:prstGeom prst="can">
            <a:avLst/>
          </a:prstGeom>
          <a:solidFill>
            <a:srgbClr val="FFC000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Cylinder 10"/>
          <p:cNvSpPr/>
          <p:nvPr/>
        </p:nvSpPr>
        <p:spPr>
          <a:xfrm>
            <a:off x="8018145" y="5467842"/>
            <a:ext cx="348994" cy="563880"/>
          </a:xfrm>
          <a:prstGeom prst="can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solidFill>
              <a:srgbClr val="F7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4" name="Can 31"/>
          <p:cNvSpPr/>
          <p:nvPr/>
        </p:nvSpPr>
        <p:spPr>
          <a:xfrm>
            <a:off x="9952290" y="5626103"/>
            <a:ext cx="1667510" cy="2997199"/>
          </a:xfrm>
          <a:prstGeom prst="can">
            <a:avLst>
              <a:gd name="adj" fmla="val 37628"/>
            </a:avLst>
          </a:prstGeom>
          <a:solidFill>
            <a:srgbClr val="51FC04"/>
          </a:solidFill>
          <a:ln w="88900" cap="flat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Can 32"/>
          <p:cNvSpPr/>
          <p:nvPr/>
        </p:nvSpPr>
        <p:spPr>
          <a:xfrm rot="16200000">
            <a:off x="8931275" y="7277735"/>
            <a:ext cx="202565" cy="1950720"/>
          </a:xfrm>
          <a:prstGeom prst="can">
            <a:avLst>
              <a:gd name="adj" fmla="val 86910"/>
            </a:avLst>
          </a:prstGeom>
          <a:solidFill>
            <a:srgbClr val="FFFF00"/>
          </a:solidFill>
          <a:ln>
            <a:solidFill>
              <a:srgbClr val="F2F2F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/>
          <p:cNvCxnSpPr>
            <a:stCxn id="135" idx="0"/>
            <a:endCxn id="135" idx="3"/>
          </p:cNvCxnSpPr>
          <p:nvPr/>
        </p:nvCxnSpPr>
        <p:spPr>
          <a:xfrm>
            <a:off x="8233550" y="8253095"/>
            <a:ext cx="1774825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7" name="Can 32"/>
          <p:cNvSpPr/>
          <p:nvPr/>
        </p:nvSpPr>
        <p:spPr>
          <a:xfrm rot="16200000">
            <a:off x="12748260" y="6904355"/>
            <a:ext cx="163195" cy="2738120"/>
          </a:xfrm>
          <a:prstGeom prst="can">
            <a:avLst>
              <a:gd name="adj" fmla="val 86910"/>
            </a:avLst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solidFill>
              <a:srgbClr val="F2F2F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ylinder 48"/>
          <p:cNvSpPr/>
          <p:nvPr/>
        </p:nvSpPr>
        <p:spPr>
          <a:xfrm rot="5400000">
            <a:off x="11705508" y="5863713"/>
            <a:ext cx="292776" cy="628651"/>
          </a:xfrm>
          <a:prstGeom prst="can">
            <a:avLst/>
          </a:prstGeom>
          <a:solidFill>
            <a:schemeClr val="accent1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9" name="Arrow: Bent 49"/>
          <p:cNvSpPr/>
          <p:nvPr/>
        </p:nvSpPr>
        <p:spPr>
          <a:xfrm rot="5400000">
            <a:off x="13318195" y="4435770"/>
            <a:ext cx="360000" cy="3757295"/>
          </a:xfrm>
          <a:prstGeom prst="bentArrow">
            <a:avLst>
              <a:gd name="adj1" fmla="val 21465"/>
              <a:gd name="adj2" fmla="val 25000"/>
              <a:gd name="adj3" fmla="val 25000"/>
              <a:gd name="adj4" fmla="val 4375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1" name="TextBox 54"/>
          <p:cNvSpPr txBox="1"/>
          <p:nvPr/>
        </p:nvSpPr>
        <p:spPr>
          <a:xfrm>
            <a:off x="4648200" y="4381500"/>
            <a:ext cx="3566160" cy="892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Flue Gas </a:t>
            </a:r>
            <a:r>
              <a: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CO</a:t>
            </a:r>
            <a:r>
              <a:rPr lang="en-IN" sz="2400" baseline="-25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57"/>
          <p:cNvSpPr txBox="1"/>
          <p:nvPr/>
        </p:nvSpPr>
        <p:spPr>
          <a:xfrm>
            <a:off x="14249668" y="6667381"/>
            <a:ext cx="2362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95-97% pure CO</a:t>
            </a:r>
            <a:r>
              <a:rPr lang="en-IN" sz="24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Compressed 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TextBox 58"/>
          <p:cNvSpPr txBox="1"/>
          <p:nvPr/>
        </p:nvSpPr>
        <p:spPr>
          <a:xfrm>
            <a:off x="14097097" y="8801080"/>
            <a:ext cx="127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Solvent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extBox 64"/>
              <p:cNvSpPr txBox="1"/>
              <p:nvPr/>
            </p:nvSpPr>
            <p:spPr>
              <a:xfrm>
                <a:off x="5655310" y="8552815"/>
                <a:ext cx="3648710" cy="1198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>
                    <a:solidFill>
                      <a:schemeClr val="bg1"/>
                    </a:solidFill>
                    <a:latin typeface="Arial Black" panose="020B0A04020102020204" charset="0"/>
                    <a:cs typeface="Arial Black" panose="020B0A04020102020204" charset="0"/>
                  </a:rPr>
                  <a:t>ABSORBER TOWER</a:t>
                </a:r>
                <a:endParaRPr lang="en-IN" sz="2400" b="1" dirty="0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</a:endParaRPr>
              </a:p>
              <a:p>
                <a:r>
                  <a:rPr lang="en-IN" dirty="0"/>
                  <a:t>   </a:t>
                </a: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Solvent separate C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𝑂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IN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from other gasses</a:t>
                </a:r>
                <a:endPara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310" y="8552815"/>
                <a:ext cx="3648710" cy="11988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TextBox 66"/>
              <p:cNvSpPr txBox="1"/>
              <p:nvPr/>
            </p:nvSpPr>
            <p:spPr>
              <a:xfrm>
                <a:off x="9525000" y="8674735"/>
                <a:ext cx="3761740" cy="1198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b="1" dirty="0">
                    <a:solidFill>
                      <a:schemeClr val="bg1"/>
                    </a:solidFill>
                    <a:latin typeface="Arial Black" panose="020B0A04020102020204" charset="0"/>
                    <a:cs typeface="Arial Black" panose="020B0A04020102020204" charset="0"/>
                  </a:rPr>
                  <a:t>STIRPPER TOWER</a:t>
                </a:r>
                <a:endParaRPr lang="en-IN" sz="2400" b="1" dirty="0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</a:endParaRPr>
              </a:p>
              <a:p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Heat is used to separate the C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𝑂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from the solvent</a:t>
                </a:r>
                <a:endPara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6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0" y="8674735"/>
                <a:ext cx="3761740" cy="11988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67"/>
          <p:cNvSpPr txBox="1"/>
          <p:nvPr/>
        </p:nvSpPr>
        <p:spPr>
          <a:xfrm>
            <a:off x="1854835" y="8486140"/>
            <a:ext cx="348107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</a:t>
            </a:r>
            <a:r>
              <a:rPr lang="en-IN" sz="2400" b="1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BOILER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Fuel is burnt with air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Can 32"/>
          <p:cNvSpPr/>
          <p:nvPr/>
        </p:nvSpPr>
        <p:spPr>
          <a:xfrm>
            <a:off x="14020800" y="4902200"/>
            <a:ext cx="178435" cy="3452495"/>
          </a:xfrm>
          <a:prstGeom prst="can">
            <a:avLst>
              <a:gd name="adj" fmla="val 86910"/>
            </a:avLst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solidFill>
              <a:srgbClr val="F2F2F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ounded Rectangle 151"/>
          <p:cNvSpPr/>
          <p:nvPr/>
        </p:nvSpPr>
        <p:spPr>
          <a:xfrm>
            <a:off x="10517505" y="4506595"/>
            <a:ext cx="2197100" cy="885825"/>
          </a:xfrm>
          <a:prstGeom prst="roundRect">
            <a:avLst/>
          </a:prstGeom>
          <a:solidFill>
            <a:srgbClr val="F167E9"/>
          </a:solidFill>
          <a:ln>
            <a:solidFill>
              <a:srgbClr val="95778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an 32"/>
          <p:cNvSpPr/>
          <p:nvPr/>
        </p:nvSpPr>
        <p:spPr>
          <a:xfrm rot="16200000">
            <a:off x="13371830" y="4226560"/>
            <a:ext cx="151765" cy="1464945"/>
          </a:xfrm>
          <a:prstGeom prst="can">
            <a:avLst>
              <a:gd name="adj" fmla="val 86910"/>
            </a:avLst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solidFill>
              <a:srgbClr val="F2F2F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an 32"/>
          <p:cNvSpPr/>
          <p:nvPr/>
        </p:nvSpPr>
        <p:spPr>
          <a:xfrm rot="16200000">
            <a:off x="9209405" y="3662045"/>
            <a:ext cx="182880" cy="2476500"/>
          </a:xfrm>
          <a:prstGeom prst="can">
            <a:avLst>
              <a:gd name="adj" fmla="val 86910"/>
            </a:avLst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solidFill>
              <a:srgbClr val="F2F2F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Can 32"/>
          <p:cNvSpPr/>
          <p:nvPr/>
        </p:nvSpPr>
        <p:spPr>
          <a:xfrm rot="10800000">
            <a:off x="8077200" y="4809490"/>
            <a:ext cx="213995" cy="1475105"/>
          </a:xfrm>
          <a:prstGeom prst="can">
            <a:avLst>
              <a:gd name="adj" fmla="val 86910"/>
            </a:avLst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solidFill>
              <a:srgbClr val="F2F2F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 Box 155"/>
          <p:cNvSpPr txBox="1"/>
          <p:nvPr/>
        </p:nvSpPr>
        <p:spPr>
          <a:xfrm>
            <a:off x="10711815" y="4470400"/>
            <a:ext cx="2061210" cy="715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Solvent Regeneration</a:t>
            </a:r>
            <a:endParaRPr lang="en-IN" altLang="en-US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>
            <a:off x="11933060" y="8267700"/>
            <a:ext cx="1774825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V="1">
            <a:off x="14097140" y="5448300"/>
            <a:ext cx="0" cy="152400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H="1">
            <a:off x="8305940" y="4914900"/>
            <a:ext cx="1980565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H="1">
            <a:off x="12877940" y="4991100"/>
            <a:ext cx="1273175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8229740" y="4914900"/>
            <a:ext cx="0" cy="83820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2" name="Arrow: Bent 49"/>
          <p:cNvSpPr/>
          <p:nvPr/>
        </p:nvSpPr>
        <p:spPr>
          <a:xfrm>
            <a:off x="7789545" y="3035935"/>
            <a:ext cx="211455" cy="3098800"/>
          </a:xfrm>
          <a:prstGeom prst="bentArrow">
            <a:avLst>
              <a:gd name="adj1" fmla="val 21683"/>
              <a:gd name="adj2" fmla="val 25000"/>
              <a:gd name="adj3" fmla="val 24694"/>
              <a:gd name="adj4" fmla="val 86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3" name="Text Box 162"/>
          <p:cNvSpPr txBox="1"/>
          <p:nvPr/>
        </p:nvSpPr>
        <p:spPr>
          <a:xfrm>
            <a:off x="8207375" y="2715895"/>
            <a:ext cx="4716145" cy="72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CO2(g) + MEA(</a:t>
            </a:r>
            <a:r>
              <a:rPr lang="en-IN" alt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aq</a:t>
            </a:r>
            <a:r>
              <a:rPr lang="en-IN" alt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IN" altLang="en-US" sz="3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4" name="Text Box 163"/>
          <p:cNvSpPr txBox="1"/>
          <p:nvPr/>
        </p:nvSpPr>
        <p:spPr>
          <a:xfrm>
            <a:off x="13792200" y="2705100"/>
            <a:ext cx="383857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3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MEA - CO2(aq)</a:t>
            </a:r>
            <a:endParaRPr lang="en-IN" altLang="en-US" sz="3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165" name="Straight Arrow Connector 164"/>
          <p:cNvCxnSpPr/>
          <p:nvPr/>
        </p:nvCxnSpPr>
        <p:spPr>
          <a:xfrm>
            <a:off x="12192000" y="3086100"/>
            <a:ext cx="1447800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Can 4"/>
          <p:cNvSpPr/>
          <p:nvPr/>
        </p:nvSpPr>
        <p:spPr>
          <a:xfrm>
            <a:off x="10019665" y="7692390"/>
            <a:ext cx="1517650" cy="860425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0202545" y="8023225"/>
            <a:ext cx="1334770" cy="332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Solvent</a:t>
            </a:r>
            <a:endParaRPr lang="en-I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0195560" y="6515100"/>
            <a:ext cx="361950" cy="1188085"/>
          </a:xfrm>
          <a:custGeom>
            <a:avLst/>
            <a:gdLst>
              <a:gd name="connisteX0" fmla="*/ 207511 w 361951"/>
              <a:gd name="connsiteY0" fmla="*/ 1187788 h 1187788"/>
              <a:gd name="connisteX1" fmla="*/ 68446 w 361951"/>
              <a:gd name="connsiteY1" fmla="*/ 769958 h 1187788"/>
              <a:gd name="connisteX2" fmla="*/ 361816 w 361951"/>
              <a:gd name="connsiteY2" fmla="*/ 445473 h 1187788"/>
              <a:gd name="connisteX3" fmla="*/ 98926 w 361951"/>
              <a:gd name="connsiteY3" fmla="*/ 120988 h 1187788"/>
              <a:gd name="connisteX4" fmla="*/ 114801 w 361951"/>
              <a:gd name="connsiteY4" fmla="*/ 12403 h 1187788"/>
              <a:gd name="connisteX5" fmla="*/ 1196841 w 361951"/>
              <a:gd name="connsiteY5" fmla="*/ 321648 h 118778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61951" h="1187788">
                <a:moveTo>
                  <a:pt x="207512" y="1187788"/>
                </a:moveTo>
                <a:cubicBezTo>
                  <a:pt x="173857" y="1110953"/>
                  <a:pt x="37332" y="918548"/>
                  <a:pt x="68447" y="769958"/>
                </a:cubicBezTo>
                <a:cubicBezTo>
                  <a:pt x="99562" y="621368"/>
                  <a:pt x="355467" y="575013"/>
                  <a:pt x="361817" y="445473"/>
                </a:cubicBezTo>
                <a:cubicBezTo>
                  <a:pt x="368167" y="315933"/>
                  <a:pt x="148457" y="207348"/>
                  <a:pt x="98927" y="120988"/>
                </a:cubicBezTo>
                <a:cubicBezTo>
                  <a:pt x="49397" y="34628"/>
                  <a:pt x="-104908" y="-27602"/>
                  <a:pt x="114802" y="12403"/>
                </a:cubicBez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0591800" y="6515100"/>
            <a:ext cx="361950" cy="1188085"/>
          </a:xfrm>
          <a:custGeom>
            <a:avLst/>
            <a:gdLst>
              <a:gd name="connisteX0" fmla="*/ 207511 w 361951"/>
              <a:gd name="connsiteY0" fmla="*/ 1187788 h 1187788"/>
              <a:gd name="connisteX1" fmla="*/ 68446 w 361951"/>
              <a:gd name="connsiteY1" fmla="*/ 769958 h 1187788"/>
              <a:gd name="connisteX2" fmla="*/ 361816 w 361951"/>
              <a:gd name="connsiteY2" fmla="*/ 445473 h 1187788"/>
              <a:gd name="connisteX3" fmla="*/ 98926 w 361951"/>
              <a:gd name="connsiteY3" fmla="*/ 120988 h 1187788"/>
              <a:gd name="connisteX4" fmla="*/ 114801 w 361951"/>
              <a:gd name="connsiteY4" fmla="*/ 12403 h 1187788"/>
              <a:gd name="connisteX5" fmla="*/ 1196841 w 361951"/>
              <a:gd name="connsiteY5" fmla="*/ 321648 h 118778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61951" h="1187788">
                <a:moveTo>
                  <a:pt x="207512" y="1187788"/>
                </a:moveTo>
                <a:cubicBezTo>
                  <a:pt x="173857" y="1110953"/>
                  <a:pt x="37332" y="918548"/>
                  <a:pt x="68447" y="769958"/>
                </a:cubicBezTo>
                <a:cubicBezTo>
                  <a:pt x="99562" y="621368"/>
                  <a:pt x="355467" y="575013"/>
                  <a:pt x="361817" y="445473"/>
                </a:cubicBezTo>
                <a:cubicBezTo>
                  <a:pt x="368167" y="315933"/>
                  <a:pt x="148457" y="207348"/>
                  <a:pt x="98927" y="120988"/>
                </a:cubicBezTo>
                <a:cubicBezTo>
                  <a:pt x="49397" y="34628"/>
                  <a:pt x="-104908" y="-27602"/>
                  <a:pt x="114802" y="12403"/>
                </a:cubicBez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0972800" y="6494145"/>
            <a:ext cx="361950" cy="1188085"/>
          </a:xfrm>
          <a:custGeom>
            <a:avLst/>
            <a:gdLst>
              <a:gd name="connisteX0" fmla="*/ 207511 w 361951"/>
              <a:gd name="connsiteY0" fmla="*/ 1187788 h 1187788"/>
              <a:gd name="connisteX1" fmla="*/ 68446 w 361951"/>
              <a:gd name="connsiteY1" fmla="*/ 769958 h 1187788"/>
              <a:gd name="connisteX2" fmla="*/ 361816 w 361951"/>
              <a:gd name="connsiteY2" fmla="*/ 445473 h 1187788"/>
              <a:gd name="connisteX3" fmla="*/ 98926 w 361951"/>
              <a:gd name="connsiteY3" fmla="*/ 120988 h 1187788"/>
              <a:gd name="connisteX4" fmla="*/ 114801 w 361951"/>
              <a:gd name="connsiteY4" fmla="*/ 12403 h 1187788"/>
              <a:gd name="connisteX5" fmla="*/ 1196841 w 361951"/>
              <a:gd name="connsiteY5" fmla="*/ 321648 h 118778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61951" h="1187788">
                <a:moveTo>
                  <a:pt x="207512" y="1187788"/>
                </a:moveTo>
                <a:cubicBezTo>
                  <a:pt x="173857" y="1110953"/>
                  <a:pt x="37332" y="918548"/>
                  <a:pt x="68447" y="769958"/>
                </a:cubicBezTo>
                <a:cubicBezTo>
                  <a:pt x="99562" y="621368"/>
                  <a:pt x="355467" y="575013"/>
                  <a:pt x="361817" y="445473"/>
                </a:cubicBezTo>
                <a:cubicBezTo>
                  <a:pt x="368167" y="315933"/>
                  <a:pt x="148457" y="207348"/>
                  <a:pt x="98927" y="120988"/>
                </a:cubicBezTo>
                <a:cubicBezTo>
                  <a:pt x="49397" y="34628"/>
                  <a:pt x="-104908" y="-27602"/>
                  <a:pt x="114802" y="12403"/>
                </a:cubicBez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934200" y="6602095"/>
            <a:ext cx="243840" cy="960120"/>
          </a:xfrm>
          <a:custGeom>
            <a:avLst/>
            <a:gdLst>
              <a:gd name="connisteX0" fmla="*/ 207511 w 361951"/>
              <a:gd name="connsiteY0" fmla="*/ 1187788 h 1187788"/>
              <a:gd name="connisteX1" fmla="*/ 68446 w 361951"/>
              <a:gd name="connsiteY1" fmla="*/ 769958 h 1187788"/>
              <a:gd name="connisteX2" fmla="*/ 361816 w 361951"/>
              <a:gd name="connsiteY2" fmla="*/ 445473 h 1187788"/>
              <a:gd name="connisteX3" fmla="*/ 98926 w 361951"/>
              <a:gd name="connsiteY3" fmla="*/ 120988 h 1187788"/>
              <a:gd name="connisteX4" fmla="*/ 114801 w 361951"/>
              <a:gd name="connsiteY4" fmla="*/ 12403 h 1187788"/>
              <a:gd name="connisteX5" fmla="*/ 1196841 w 361951"/>
              <a:gd name="connsiteY5" fmla="*/ 321648 h 118778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61951" h="1187788">
                <a:moveTo>
                  <a:pt x="207512" y="1187788"/>
                </a:moveTo>
                <a:cubicBezTo>
                  <a:pt x="173857" y="1110953"/>
                  <a:pt x="37332" y="918548"/>
                  <a:pt x="68447" y="769958"/>
                </a:cubicBezTo>
                <a:cubicBezTo>
                  <a:pt x="99562" y="621368"/>
                  <a:pt x="355467" y="575013"/>
                  <a:pt x="361817" y="445473"/>
                </a:cubicBezTo>
                <a:cubicBezTo>
                  <a:pt x="368167" y="315933"/>
                  <a:pt x="148457" y="207348"/>
                  <a:pt x="98927" y="120988"/>
                </a:cubicBezTo>
                <a:cubicBezTo>
                  <a:pt x="49397" y="34628"/>
                  <a:pt x="-104908" y="-27602"/>
                  <a:pt x="114802" y="1240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7330440" y="6525895"/>
            <a:ext cx="306070" cy="1022350"/>
          </a:xfrm>
          <a:custGeom>
            <a:avLst/>
            <a:gdLst>
              <a:gd name="connisteX0" fmla="*/ 207511 w 361951"/>
              <a:gd name="connsiteY0" fmla="*/ 1187788 h 1187788"/>
              <a:gd name="connisteX1" fmla="*/ 68446 w 361951"/>
              <a:gd name="connsiteY1" fmla="*/ 769958 h 1187788"/>
              <a:gd name="connisteX2" fmla="*/ 361816 w 361951"/>
              <a:gd name="connsiteY2" fmla="*/ 445473 h 1187788"/>
              <a:gd name="connisteX3" fmla="*/ 98926 w 361951"/>
              <a:gd name="connsiteY3" fmla="*/ 120988 h 1187788"/>
              <a:gd name="connisteX4" fmla="*/ 114801 w 361951"/>
              <a:gd name="connsiteY4" fmla="*/ 12403 h 1187788"/>
              <a:gd name="connisteX5" fmla="*/ 1196841 w 361951"/>
              <a:gd name="connsiteY5" fmla="*/ 321648 h 118778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61951" h="1187788">
                <a:moveTo>
                  <a:pt x="207512" y="1187788"/>
                </a:moveTo>
                <a:cubicBezTo>
                  <a:pt x="173857" y="1110953"/>
                  <a:pt x="37332" y="918548"/>
                  <a:pt x="68447" y="769958"/>
                </a:cubicBezTo>
                <a:cubicBezTo>
                  <a:pt x="99562" y="621368"/>
                  <a:pt x="355467" y="575013"/>
                  <a:pt x="361817" y="445473"/>
                </a:cubicBezTo>
                <a:cubicBezTo>
                  <a:pt x="368167" y="315933"/>
                  <a:pt x="148457" y="207348"/>
                  <a:pt x="98927" y="120988"/>
                </a:cubicBezTo>
                <a:cubicBezTo>
                  <a:pt x="49397" y="34628"/>
                  <a:pt x="-104908" y="-27602"/>
                  <a:pt x="114802" y="1240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7787640" y="6504940"/>
            <a:ext cx="316230" cy="1043940"/>
          </a:xfrm>
          <a:custGeom>
            <a:avLst/>
            <a:gdLst>
              <a:gd name="connisteX0" fmla="*/ 207511 w 361951"/>
              <a:gd name="connsiteY0" fmla="*/ 1187788 h 1187788"/>
              <a:gd name="connisteX1" fmla="*/ 68446 w 361951"/>
              <a:gd name="connsiteY1" fmla="*/ 769958 h 1187788"/>
              <a:gd name="connisteX2" fmla="*/ 361816 w 361951"/>
              <a:gd name="connsiteY2" fmla="*/ 445473 h 1187788"/>
              <a:gd name="connisteX3" fmla="*/ 98926 w 361951"/>
              <a:gd name="connsiteY3" fmla="*/ 120988 h 1187788"/>
              <a:gd name="connisteX4" fmla="*/ 114801 w 361951"/>
              <a:gd name="connsiteY4" fmla="*/ 12403 h 1187788"/>
              <a:gd name="connisteX5" fmla="*/ 1196841 w 361951"/>
              <a:gd name="connsiteY5" fmla="*/ 321648 h 118778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61951" h="1187788">
                <a:moveTo>
                  <a:pt x="207512" y="1187788"/>
                </a:moveTo>
                <a:cubicBezTo>
                  <a:pt x="173857" y="1110953"/>
                  <a:pt x="37332" y="918548"/>
                  <a:pt x="68447" y="769958"/>
                </a:cubicBezTo>
                <a:cubicBezTo>
                  <a:pt x="99562" y="621368"/>
                  <a:pt x="355467" y="575013"/>
                  <a:pt x="361817" y="445473"/>
                </a:cubicBezTo>
                <a:cubicBezTo>
                  <a:pt x="368167" y="315933"/>
                  <a:pt x="148457" y="207348"/>
                  <a:pt x="98927" y="120988"/>
                </a:cubicBezTo>
                <a:cubicBezTo>
                  <a:pt x="49397" y="34628"/>
                  <a:pt x="-104908" y="-27602"/>
                  <a:pt x="114802" y="1240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2954000" y="3467100"/>
            <a:ext cx="4516755" cy="327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MEA</a:t>
            </a:r>
            <a:r>
              <a:rPr lang="en-IN" altLang="en-US" sz="2400">
                <a:solidFill>
                  <a:schemeClr val="bg1"/>
                </a:solidFill>
              </a:rPr>
              <a:t> - </a:t>
            </a:r>
            <a:r>
              <a:rPr lang="en-IN" alt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Monoethanolamine </a:t>
            </a:r>
            <a:endParaRPr lang="en-IN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6755130" y="4809490"/>
            <a:ext cx="229870" cy="97917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17004030" y="9279890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solidFill>
                  <a:schemeClr val="bg1"/>
                </a:solidFill>
              </a:rPr>
              <a:t>7</a:t>
            </a:r>
            <a:endParaRPr lang="en-I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-31750" y="1824355"/>
            <a:ext cx="18288635" cy="842391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92D050"/>
              </a:gs>
            </a:gsLst>
            <a:lin ang="0" scaled="0"/>
          </a:gradFill>
          <a:ln w="57150">
            <a:solidFill>
              <a:srgbClr val="F317CC"/>
            </a:solidFill>
          </a:ln>
        </p:spPr>
        <p:txBody>
          <a:bodyPr wrap="square" rtlCol="0">
            <a:noAutofit/>
          </a:bodyPr>
          <a:lstStyle/>
          <a:p>
            <a:endParaRPr lang="en-I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Box 1"/>
              <p:cNvSpPr txBox="1"/>
              <p:nvPr/>
            </p:nvSpPr>
            <p:spPr>
              <a:xfrm>
                <a:off x="4648200" y="-22058"/>
                <a:ext cx="12052300" cy="75120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IN" altLang="en-US" sz="4950" b="1" dirty="0">
                    <a:solidFill>
                      <a:schemeClr val="bg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Curing and Ca</a:t>
                </a:r>
                <a14:m>
                  <m:oMath xmlns:m="http://schemas.openxmlformats.org/officeDocument/2006/math">
                    <m:r>
                      <a:rPr lang="en-US" altLang="en-IN" sz="4950" b="1">
                        <a:solidFill>
                          <a:schemeClr val="bg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𝐫𝐛𝐨𝐧𝐚𝐭𝐢𝐨𝐧</m:t>
                    </m:r>
                    <m:r>
                      <a:rPr lang="en-US" altLang="en-IN" sz="4950" b="1">
                        <a:solidFill>
                          <a:schemeClr val="bg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  <m:r>
                      <a:rPr lang="en-US" altLang="en-IN" sz="4950" b="1">
                        <a:solidFill>
                          <a:schemeClr val="bg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𝐏𝐫𝐨𝐜𝐞𝐬𝐬</m:t>
                    </m:r>
                    <m:r>
                      <a:rPr lang="en-US" altLang="en-IN" sz="4950" b="1">
                        <a:solidFill>
                          <a:schemeClr val="bg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</m:oMath>
                </a14:m>
                <a:r>
                  <a:rPr lang="en-IN" altLang="en-US" sz="4950" dirty="0" smtClean="0">
                    <a:solidFill>
                      <a:schemeClr val="bg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IN" altLang="en-US" sz="4950" dirty="0">
                  <a:solidFill>
                    <a:schemeClr val="bg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Text 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-22058"/>
                <a:ext cx="12052300" cy="751205"/>
              </a:xfrm>
              <a:prstGeom prst="rect">
                <a:avLst/>
              </a:prstGeom>
              <a:blipFill rotWithShape="1">
                <a:blip r:embed="rId1"/>
                <a:stretch>
                  <a:fillRect t="62" b="-64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Picture 99"/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8260" y="5128260"/>
            <a:ext cx="2571750" cy="3276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Box 8"/>
          <p:cNvSpPr txBox="1"/>
          <p:nvPr/>
        </p:nvSpPr>
        <p:spPr>
          <a:xfrm>
            <a:off x="2286000" y="6819900"/>
            <a:ext cx="640080" cy="353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b="1">
                <a:solidFill>
                  <a:schemeClr val="bg1"/>
                </a:solidFill>
              </a:rPr>
              <a:t>CO</a:t>
            </a:r>
            <a:r>
              <a:rPr lang="en-IN" altLang="en-US" b="1" baseline="-25000">
                <a:solidFill>
                  <a:schemeClr val="bg1"/>
                </a:solidFill>
              </a:rPr>
              <a:t>2</a:t>
            </a:r>
            <a:endParaRPr lang="en-IN" altLang="en-US" b="1" baseline="-2500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583180" y="4381500"/>
            <a:ext cx="7620" cy="984250"/>
          </a:xfrm>
          <a:prstGeom prst="line">
            <a:avLst/>
          </a:prstGeom>
          <a:ln w="63500" cmpd="sng">
            <a:solidFill>
              <a:srgbClr val="00206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1" name="Picture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2186940" y="3467100"/>
            <a:ext cx="800100" cy="10064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3" name="Straight Arrow Connector 12"/>
          <p:cNvCxnSpPr/>
          <p:nvPr/>
        </p:nvCxnSpPr>
        <p:spPr>
          <a:xfrm flipV="1">
            <a:off x="2362200" y="4533900"/>
            <a:ext cx="0" cy="457200"/>
          </a:xfrm>
          <a:prstGeom prst="straightConnector1">
            <a:avLst/>
          </a:prstGeom>
          <a:ln w="31750">
            <a:solidFill>
              <a:srgbClr val="18111C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590800" y="4381500"/>
            <a:ext cx="3581400" cy="0"/>
          </a:xfrm>
          <a:prstGeom prst="line">
            <a:avLst/>
          </a:prstGeom>
          <a:ln w="63500" cmpd="sng">
            <a:solidFill>
              <a:srgbClr val="00206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810000" y="4000500"/>
            <a:ext cx="0" cy="38100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69970" y="3996690"/>
            <a:ext cx="468630" cy="381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14800" y="4191000"/>
            <a:ext cx="533400" cy="0"/>
          </a:xfrm>
          <a:prstGeom prst="straightConnector1">
            <a:avLst/>
          </a:prstGeom>
          <a:ln w="31750">
            <a:solidFill>
              <a:srgbClr val="18111C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Rectangles 17"/>
          <p:cNvSpPr/>
          <p:nvPr/>
        </p:nvSpPr>
        <p:spPr>
          <a:xfrm>
            <a:off x="6199505" y="3467100"/>
            <a:ext cx="7240270" cy="499935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FFC000"/>
              </a:gs>
            </a:gsLst>
            <a:lin ang="0" scaled="0"/>
          </a:gradFill>
          <a:ln w="63500" cmpd="sng">
            <a:solidFill>
              <a:srgbClr val="00206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410200" y="4191000"/>
            <a:ext cx="533400" cy="0"/>
          </a:xfrm>
          <a:prstGeom prst="straightConnector1">
            <a:avLst/>
          </a:prstGeom>
          <a:ln w="31750">
            <a:solidFill>
              <a:srgbClr val="18111C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7972425" y="8572500"/>
            <a:ext cx="38125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3200" b="1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rPr>
              <a:t>Curing Chamber</a:t>
            </a:r>
            <a:endParaRPr lang="en-IN" altLang="en-US" sz="3200" b="1">
              <a:solidFill>
                <a:srgbClr val="C0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200400" y="3009900"/>
            <a:ext cx="205105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600" b="1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rPr>
              <a:t>Switch Valve</a:t>
            </a:r>
            <a:endParaRPr lang="en-IN" altLang="en-US" sz="2600" b="1">
              <a:solidFill>
                <a:srgbClr val="C0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351790" y="3489960"/>
            <a:ext cx="263525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600" b="1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rPr>
              <a:t>Pressure Gauge</a:t>
            </a:r>
            <a:endParaRPr lang="en-IN" altLang="en-US" sz="2600" b="1">
              <a:solidFill>
                <a:srgbClr val="C0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3"/>
          <a:stretch>
            <a:fillRect/>
          </a:stretch>
        </p:blipFill>
        <p:spPr>
          <a:xfrm>
            <a:off x="6400800" y="2536825"/>
            <a:ext cx="800100" cy="10064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4" name="Straight Connector 23"/>
          <p:cNvCxnSpPr/>
          <p:nvPr/>
        </p:nvCxnSpPr>
        <p:spPr>
          <a:xfrm flipH="1">
            <a:off x="13411200" y="4381500"/>
            <a:ext cx="2819400" cy="0"/>
          </a:xfrm>
          <a:prstGeom prst="line">
            <a:avLst/>
          </a:prstGeom>
          <a:ln w="63500" cmpd="sng">
            <a:solidFill>
              <a:srgbClr val="00206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4554200" y="4000500"/>
            <a:ext cx="0" cy="38100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4300200" y="4013835"/>
            <a:ext cx="468630" cy="381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Text Box 26"/>
          <p:cNvSpPr txBox="1"/>
          <p:nvPr/>
        </p:nvSpPr>
        <p:spPr>
          <a:xfrm>
            <a:off x="13639800" y="3467100"/>
            <a:ext cx="2775585" cy="461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600" b="1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rPr>
              <a:t>Switch Valve</a:t>
            </a:r>
            <a:endParaRPr lang="en-IN" altLang="en-US" sz="2600" b="1">
              <a:solidFill>
                <a:srgbClr val="C0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6154400" y="4381500"/>
            <a:ext cx="0" cy="990600"/>
          </a:xfrm>
          <a:prstGeom prst="straightConnector1">
            <a:avLst/>
          </a:prstGeom>
          <a:ln w="63500">
            <a:solidFill>
              <a:srgbClr val="00206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Text Box 28"/>
          <p:cNvSpPr txBox="1"/>
          <p:nvPr/>
        </p:nvSpPr>
        <p:spPr>
          <a:xfrm>
            <a:off x="15392400" y="5448300"/>
            <a:ext cx="228092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 b="1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rPr>
              <a:t>Gas </a:t>
            </a:r>
            <a:r>
              <a:rPr lang="en-IN" altLang="en-US" sz="2600" b="1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rPr>
              <a:t>Outlet</a:t>
            </a:r>
            <a:endParaRPr lang="en-IN" altLang="en-US" sz="2600" b="1">
              <a:solidFill>
                <a:srgbClr val="C0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5410200" y="2171700"/>
            <a:ext cx="31623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600" b="1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rPr>
              <a:t>Pressure Gauge</a:t>
            </a:r>
            <a:endParaRPr lang="en-IN" altLang="en-US" sz="2600" b="1">
              <a:solidFill>
                <a:srgbClr val="C0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05800" y="5448300"/>
            <a:ext cx="293243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600" b="1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rPr>
              <a:t> CO</a:t>
            </a:r>
            <a:r>
              <a:rPr lang="en-IN" altLang="en-US" sz="2600" b="1" baseline="-25000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rPr>
              <a:t>2  </a:t>
            </a:r>
            <a:r>
              <a:rPr lang="en-IN" altLang="en-US" sz="2600" b="1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rPr>
              <a:t>Gas Flow</a:t>
            </a:r>
            <a:endParaRPr lang="en-IN" altLang="en-US" sz="2600" b="1">
              <a:solidFill>
                <a:srgbClr val="C0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3810000" y="8343900"/>
            <a:ext cx="32296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IN" sz="2600" b="1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rPr>
              <a:t>Online Temperature Monitoring system</a:t>
            </a:r>
            <a:endParaRPr lang="en-US" altLang="en-IN" sz="2600" b="1">
              <a:solidFill>
                <a:srgbClr val="C0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6287135" y="3606800"/>
            <a:ext cx="3576955" cy="38989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en-I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3CaO.SiO</a:t>
            </a:r>
            <a:r>
              <a:rPr lang="en-IN" altLang="en-US" sz="2400" b="1" baseline="-25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+3CO</a:t>
            </a:r>
            <a:r>
              <a:rPr lang="en-IN" altLang="en-US" sz="2400" b="1" baseline="-25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+XH</a:t>
            </a:r>
            <a:r>
              <a:rPr lang="en-IN" altLang="en-US" sz="2400" b="1" baseline="-25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IN" altLang="en-US" sz="24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753600" y="3851275"/>
            <a:ext cx="533400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2" name="Text Box 41"/>
          <p:cNvSpPr txBox="1"/>
          <p:nvPr/>
        </p:nvSpPr>
        <p:spPr>
          <a:xfrm>
            <a:off x="10363200" y="3587750"/>
            <a:ext cx="3124835" cy="50355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en-I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SiO</a:t>
            </a:r>
            <a:r>
              <a:rPr lang="en-IN" altLang="en-US" sz="2400" b="1" baseline="-25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.XH</a:t>
            </a:r>
            <a:r>
              <a:rPr lang="en-IN" altLang="en-US" sz="2400" b="1" baseline="-25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O+3CaCO</a:t>
            </a:r>
            <a:r>
              <a:rPr lang="en-IN" altLang="en-US" sz="2400" b="1" baseline="-25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N" altLang="en-US" sz="2400" b="1" baseline="-250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 Box 42"/>
          <p:cNvSpPr txBox="1"/>
          <p:nvPr/>
        </p:nvSpPr>
        <p:spPr>
          <a:xfrm>
            <a:off x="6324600" y="4091305"/>
            <a:ext cx="3464560" cy="38227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en-I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2CaO.SiO</a:t>
            </a:r>
            <a:r>
              <a:rPr lang="en-IN" altLang="en-US" sz="2400" b="1" baseline="-25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+2CO</a:t>
            </a:r>
            <a:r>
              <a:rPr lang="en-IN" altLang="en-US" sz="2400" b="1" baseline="-25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+XH</a:t>
            </a:r>
            <a:r>
              <a:rPr lang="en-IN" altLang="en-US" sz="2400" b="1" baseline="-25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altLang="en-US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IN" altLang="en-US" sz="24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9753600" y="4381500"/>
            <a:ext cx="533400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5" name="Text Box 44"/>
          <p:cNvSpPr txBox="1"/>
          <p:nvPr/>
        </p:nvSpPr>
        <p:spPr>
          <a:xfrm>
            <a:off x="10363200" y="4091305"/>
            <a:ext cx="3097530" cy="38227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en-I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SiO</a:t>
            </a:r>
            <a:r>
              <a:rPr lang="en-IN" altLang="en-US" sz="2400" b="1" baseline="-25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.XH</a:t>
            </a:r>
            <a:r>
              <a:rPr lang="en-IN" altLang="en-US" sz="2400" b="1" baseline="-25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O+2CaCO</a:t>
            </a:r>
            <a:r>
              <a:rPr lang="en-IN" altLang="en-US" sz="2400" b="1" baseline="-25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N" altLang="en-US" sz="2400" b="1" baseline="-250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 rot="5400000">
            <a:off x="13235940" y="6614795"/>
            <a:ext cx="2685415" cy="962660"/>
          </a:xfrm>
          <a:prstGeom prst="roundRect">
            <a:avLst/>
          </a:prstGeom>
          <a:solidFill>
            <a:srgbClr val="907893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Temperature Control System </a:t>
            </a:r>
            <a:endParaRPr lang="en-IN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3411200" y="7124700"/>
            <a:ext cx="68580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Text Box 49"/>
          <p:cNvSpPr txBox="1"/>
          <p:nvPr/>
        </p:nvSpPr>
        <p:spPr>
          <a:xfrm>
            <a:off x="4233545" y="4457700"/>
            <a:ext cx="1934210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600" b="1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rPr>
              <a:t>Gas Inlet</a:t>
            </a:r>
            <a:endParaRPr lang="en-IN" altLang="en-US" sz="2600" b="1">
              <a:solidFill>
                <a:srgbClr val="C00000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en-IN" altLang="en-US" sz="2600" b="1">
              <a:solidFill>
                <a:srgbClr val="C0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0835" y="5372735"/>
            <a:ext cx="3045460" cy="28359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Freeform 4"/>
          <p:cNvSpPr/>
          <p:nvPr/>
        </p:nvSpPr>
        <p:spPr>
          <a:xfrm rot="10800000">
            <a:off x="7315200" y="6896100"/>
            <a:ext cx="243840" cy="960120"/>
          </a:xfrm>
          <a:custGeom>
            <a:avLst/>
            <a:gdLst>
              <a:gd name="connisteX0" fmla="*/ 207511 w 361951"/>
              <a:gd name="connsiteY0" fmla="*/ 1187788 h 1187788"/>
              <a:gd name="connisteX1" fmla="*/ 68446 w 361951"/>
              <a:gd name="connsiteY1" fmla="*/ 769958 h 1187788"/>
              <a:gd name="connisteX2" fmla="*/ 361816 w 361951"/>
              <a:gd name="connsiteY2" fmla="*/ 445473 h 1187788"/>
              <a:gd name="connisteX3" fmla="*/ 98926 w 361951"/>
              <a:gd name="connsiteY3" fmla="*/ 120988 h 1187788"/>
              <a:gd name="connisteX4" fmla="*/ 114801 w 361951"/>
              <a:gd name="connsiteY4" fmla="*/ 12403 h 1187788"/>
              <a:gd name="connisteX5" fmla="*/ 1196841 w 361951"/>
              <a:gd name="connsiteY5" fmla="*/ 321648 h 118778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61951" h="1187788">
                <a:moveTo>
                  <a:pt x="207512" y="1187788"/>
                </a:moveTo>
                <a:cubicBezTo>
                  <a:pt x="173857" y="1110953"/>
                  <a:pt x="37332" y="918548"/>
                  <a:pt x="68447" y="769958"/>
                </a:cubicBezTo>
                <a:cubicBezTo>
                  <a:pt x="99562" y="621368"/>
                  <a:pt x="355467" y="575013"/>
                  <a:pt x="361817" y="445473"/>
                </a:cubicBezTo>
                <a:cubicBezTo>
                  <a:pt x="368167" y="315933"/>
                  <a:pt x="148457" y="207348"/>
                  <a:pt x="98927" y="120988"/>
                </a:cubicBezTo>
                <a:cubicBezTo>
                  <a:pt x="49397" y="34628"/>
                  <a:pt x="-104908" y="-27602"/>
                  <a:pt x="114802" y="1240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10800000">
            <a:off x="11201400" y="5676900"/>
            <a:ext cx="497840" cy="1022350"/>
          </a:xfrm>
          <a:custGeom>
            <a:avLst/>
            <a:gdLst>
              <a:gd name="connisteX0" fmla="*/ 207511 w 361951"/>
              <a:gd name="connsiteY0" fmla="*/ 1187788 h 1187788"/>
              <a:gd name="connisteX1" fmla="*/ 68446 w 361951"/>
              <a:gd name="connsiteY1" fmla="*/ 769958 h 1187788"/>
              <a:gd name="connisteX2" fmla="*/ 361816 w 361951"/>
              <a:gd name="connsiteY2" fmla="*/ 445473 h 1187788"/>
              <a:gd name="connisteX3" fmla="*/ 98926 w 361951"/>
              <a:gd name="connsiteY3" fmla="*/ 120988 h 1187788"/>
              <a:gd name="connisteX4" fmla="*/ 114801 w 361951"/>
              <a:gd name="connsiteY4" fmla="*/ 12403 h 1187788"/>
              <a:gd name="connisteX5" fmla="*/ 1196841 w 361951"/>
              <a:gd name="connsiteY5" fmla="*/ 321648 h 118778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61951" h="1187788">
                <a:moveTo>
                  <a:pt x="207512" y="1187788"/>
                </a:moveTo>
                <a:cubicBezTo>
                  <a:pt x="173857" y="1110953"/>
                  <a:pt x="37332" y="918548"/>
                  <a:pt x="68447" y="769958"/>
                </a:cubicBezTo>
                <a:cubicBezTo>
                  <a:pt x="99562" y="621368"/>
                  <a:pt x="355467" y="575013"/>
                  <a:pt x="361817" y="445473"/>
                </a:cubicBezTo>
                <a:cubicBezTo>
                  <a:pt x="368167" y="315933"/>
                  <a:pt x="148457" y="207348"/>
                  <a:pt x="98927" y="120988"/>
                </a:cubicBezTo>
                <a:cubicBezTo>
                  <a:pt x="49397" y="34628"/>
                  <a:pt x="-104908" y="-27602"/>
                  <a:pt x="114802" y="1240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rot="10800000">
            <a:off x="7797800" y="4709795"/>
            <a:ext cx="316230" cy="1043940"/>
          </a:xfrm>
          <a:custGeom>
            <a:avLst/>
            <a:gdLst>
              <a:gd name="connisteX0" fmla="*/ 207511 w 361951"/>
              <a:gd name="connsiteY0" fmla="*/ 1187788 h 1187788"/>
              <a:gd name="connisteX1" fmla="*/ 68446 w 361951"/>
              <a:gd name="connsiteY1" fmla="*/ 769958 h 1187788"/>
              <a:gd name="connisteX2" fmla="*/ 361816 w 361951"/>
              <a:gd name="connsiteY2" fmla="*/ 445473 h 1187788"/>
              <a:gd name="connisteX3" fmla="*/ 98926 w 361951"/>
              <a:gd name="connsiteY3" fmla="*/ 120988 h 1187788"/>
              <a:gd name="connisteX4" fmla="*/ 114801 w 361951"/>
              <a:gd name="connsiteY4" fmla="*/ 12403 h 1187788"/>
              <a:gd name="connisteX5" fmla="*/ 1196841 w 361951"/>
              <a:gd name="connsiteY5" fmla="*/ 321648 h 118778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61951" h="1187788">
                <a:moveTo>
                  <a:pt x="207512" y="1187788"/>
                </a:moveTo>
                <a:cubicBezTo>
                  <a:pt x="173857" y="1110953"/>
                  <a:pt x="37332" y="918548"/>
                  <a:pt x="68447" y="769958"/>
                </a:cubicBezTo>
                <a:cubicBezTo>
                  <a:pt x="99562" y="621368"/>
                  <a:pt x="355467" y="575013"/>
                  <a:pt x="361817" y="445473"/>
                </a:cubicBezTo>
                <a:cubicBezTo>
                  <a:pt x="368167" y="315933"/>
                  <a:pt x="148457" y="207348"/>
                  <a:pt x="98927" y="120988"/>
                </a:cubicBezTo>
                <a:cubicBezTo>
                  <a:pt x="49397" y="34628"/>
                  <a:pt x="-104908" y="-27602"/>
                  <a:pt x="114802" y="1240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 rot="10800000">
            <a:off x="12420600" y="6819900"/>
            <a:ext cx="243840" cy="960120"/>
          </a:xfrm>
          <a:custGeom>
            <a:avLst/>
            <a:gdLst>
              <a:gd name="connisteX0" fmla="*/ 207511 w 361951"/>
              <a:gd name="connsiteY0" fmla="*/ 1187788 h 1187788"/>
              <a:gd name="connisteX1" fmla="*/ 68446 w 361951"/>
              <a:gd name="connsiteY1" fmla="*/ 769958 h 1187788"/>
              <a:gd name="connisteX2" fmla="*/ 361816 w 361951"/>
              <a:gd name="connsiteY2" fmla="*/ 445473 h 1187788"/>
              <a:gd name="connisteX3" fmla="*/ 98926 w 361951"/>
              <a:gd name="connsiteY3" fmla="*/ 120988 h 1187788"/>
              <a:gd name="connisteX4" fmla="*/ 114801 w 361951"/>
              <a:gd name="connsiteY4" fmla="*/ 12403 h 1187788"/>
              <a:gd name="connisteX5" fmla="*/ 1196841 w 361951"/>
              <a:gd name="connsiteY5" fmla="*/ 321648 h 118778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61951" h="1187788">
                <a:moveTo>
                  <a:pt x="207512" y="1187788"/>
                </a:moveTo>
                <a:cubicBezTo>
                  <a:pt x="173857" y="1110953"/>
                  <a:pt x="37332" y="918548"/>
                  <a:pt x="68447" y="769958"/>
                </a:cubicBezTo>
                <a:cubicBezTo>
                  <a:pt x="99562" y="621368"/>
                  <a:pt x="355467" y="575013"/>
                  <a:pt x="361817" y="445473"/>
                </a:cubicBezTo>
                <a:cubicBezTo>
                  <a:pt x="368167" y="315933"/>
                  <a:pt x="148457" y="207348"/>
                  <a:pt x="98927" y="120988"/>
                </a:cubicBezTo>
                <a:cubicBezTo>
                  <a:pt x="49397" y="34628"/>
                  <a:pt x="-104908" y="-27602"/>
                  <a:pt x="114802" y="1240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rot="10800000">
            <a:off x="6629400" y="5448935"/>
            <a:ext cx="306070" cy="1022350"/>
          </a:xfrm>
          <a:custGeom>
            <a:avLst/>
            <a:gdLst>
              <a:gd name="connisteX0" fmla="*/ 207511 w 361951"/>
              <a:gd name="connsiteY0" fmla="*/ 1187788 h 1187788"/>
              <a:gd name="connisteX1" fmla="*/ 68446 w 361951"/>
              <a:gd name="connsiteY1" fmla="*/ 769958 h 1187788"/>
              <a:gd name="connisteX2" fmla="*/ 361816 w 361951"/>
              <a:gd name="connsiteY2" fmla="*/ 445473 h 1187788"/>
              <a:gd name="connisteX3" fmla="*/ 98926 w 361951"/>
              <a:gd name="connsiteY3" fmla="*/ 120988 h 1187788"/>
              <a:gd name="connisteX4" fmla="*/ 114801 w 361951"/>
              <a:gd name="connsiteY4" fmla="*/ 12403 h 1187788"/>
              <a:gd name="connisteX5" fmla="*/ 1196841 w 361951"/>
              <a:gd name="connsiteY5" fmla="*/ 321648 h 118778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61951" h="1187788">
                <a:moveTo>
                  <a:pt x="207512" y="1187788"/>
                </a:moveTo>
                <a:cubicBezTo>
                  <a:pt x="173857" y="1110953"/>
                  <a:pt x="37332" y="918548"/>
                  <a:pt x="68447" y="769958"/>
                </a:cubicBezTo>
                <a:cubicBezTo>
                  <a:pt x="99562" y="621368"/>
                  <a:pt x="355467" y="575013"/>
                  <a:pt x="361817" y="445473"/>
                </a:cubicBezTo>
                <a:cubicBezTo>
                  <a:pt x="368167" y="315933"/>
                  <a:pt x="148457" y="207348"/>
                  <a:pt x="98927" y="120988"/>
                </a:cubicBezTo>
                <a:cubicBezTo>
                  <a:pt x="49397" y="34628"/>
                  <a:pt x="-104908" y="-27602"/>
                  <a:pt x="114802" y="1240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 rot="10800000">
            <a:off x="12801600" y="4838700"/>
            <a:ext cx="316230" cy="1043940"/>
          </a:xfrm>
          <a:custGeom>
            <a:avLst/>
            <a:gdLst>
              <a:gd name="connisteX0" fmla="*/ 207511 w 361951"/>
              <a:gd name="connsiteY0" fmla="*/ 1187788 h 1187788"/>
              <a:gd name="connisteX1" fmla="*/ 68446 w 361951"/>
              <a:gd name="connsiteY1" fmla="*/ 769958 h 1187788"/>
              <a:gd name="connisteX2" fmla="*/ 361816 w 361951"/>
              <a:gd name="connsiteY2" fmla="*/ 445473 h 1187788"/>
              <a:gd name="connisteX3" fmla="*/ 98926 w 361951"/>
              <a:gd name="connsiteY3" fmla="*/ 120988 h 1187788"/>
              <a:gd name="connisteX4" fmla="*/ 114801 w 361951"/>
              <a:gd name="connsiteY4" fmla="*/ 12403 h 1187788"/>
              <a:gd name="connisteX5" fmla="*/ 1196841 w 361951"/>
              <a:gd name="connsiteY5" fmla="*/ 321648 h 118778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61951" h="1187788">
                <a:moveTo>
                  <a:pt x="207512" y="1187788"/>
                </a:moveTo>
                <a:cubicBezTo>
                  <a:pt x="173857" y="1110953"/>
                  <a:pt x="37332" y="918548"/>
                  <a:pt x="68447" y="769958"/>
                </a:cubicBezTo>
                <a:cubicBezTo>
                  <a:pt x="99562" y="621368"/>
                  <a:pt x="355467" y="575013"/>
                  <a:pt x="361817" y="445473"/>
                </a:cubicBezTo>
                <a:cubicBezTo>
                  <a:pt x="368167" y="315933"/>
                  <a:pt x="148457" y="207348"/>
                  <a:pt x="98927" y="120988"/>
                </a:cubicBezTo>
                <a:cubicBezTo>
                  <a:pt x="49397" y="34628"/>
                  <a:pt x="-104908" y="-27602"/>
                  <a:pt x="114802" y="1240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 rot="10800000">
            <a:off x="9372600" y="4610100"/>
            <a:ext cx="196850" cy="844550"/>
          </a:xfrm>
          <a:custGeom>
            <a:avLst/>
            <a:gdLst>
              <a:gd name="connisteX0" fmla="*/ 207511 w 361951"/>
              <a:gd name="connsiteY0" fmla="*/ 1187788 h 1187788"/>
              <a:gd name="connisteX1" fmla="*/ 68446 w 361951"/>
              <a:gd name="connsiteY1" fmla="*/ 769958 h 1187788"/>
              <a:gd name="connisteX2" fmla="*/ 361816 w 361951"/>
              <a:gd name="connsiteY2" fmla="*/ 445473 h 1187788"/>
              <a:gd name="connisteX3" fmla="*/ 98926 w 361951"/>
              <a:gd name="connsiteY3" fmla="*/ 120988 h 1187788"/>
              <a:gd name="connisteX4" fmla="*/ 114801 w 361951"/>
              <a:gd name="connsiteY4" fmla="*/ 12403 h 1187788"/>
              <a:gd name="connisteX5" fmla="*/ 1196841 w 361951"/>
              <a:gd name="connsiteY5" fmla="*/ 321648 h 118778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61951" h="1187788">
                <a:moveTo>
                  <a:pt x="207512" y="1187788"/>
                </a:moveTo>
                <a:cubicBezTo>
                  <a:pt x="173857" y="1110953"/>
                  <a:pt x="37332" y="918548"/>
                  <a:pt x="68447" y="769958"/>
                </a:cubicBezTo>
                <a:cubicBezTo>
                  <a:pt x="99562" y="621368"/>
                  <a:pt x="355467" y="575013"/>
                  <a:pt x="361817" y="445473"/>
                </a:cubicBezTo>
                <a:cubicBezTo>
                  <a:pt x="368167" y="315933"/>
                  <a:pt x="148457" y="207348"/>
                  <a:pt x="98927" y="120988"/>
                </a:cubicBezTo>
                <a:cubicBezTo>
                  <a:pt x="49397" y="34628"/>
                  <a:pt x="-104908" y="-27602"/>
                  <a:pt x="114802" y="1240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 rot="10800000">
            <a:off x="9448800" y="7353300"/>
            <a:ext cx="242570" cy="789940"/>
          </a:xfrm>
          <a:custGeom>
            <a:avLst/>
            <a:gdLst>
              <a:gd name="connisteX0" fmla="*/ 207511 w 361951"/>
              <a:gd name="connsiteY0" fmla="*/ 1187788 h 1187788"/>
              <a:gd name="connisteX1" fmla="*/ 68446 w 361951"/>
              <a:gd name="connsiteY1" fmla="*/ 769958 h 1187788"/>
              <a:gd name="connisteX2" fmla="*/ 361816 w 361951"/>
              <a:gd name="connsiteY2" fmla="*/ 445473 h 1187788"/>
              <a:gd name="connisteX3" fmla="*/ 98926 w 361951"/>
              <a:gd name="connsiteY3" fmla="*/ 120988 h 1187788"/>
              <a:gd name="connisteX4" fmla="*/ 114801 w 361951"/>
              <a:gd name="connsiteY4" fmla="*/ 12403 h 1187788"/>
              <a:gd name="connisteX5" fmla="*/ 1196841 w 361951"/>
              <a:gd name="connsiteY5" fmla="*/ 321648 h 118778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61951" h="1187788">
                <a:moveTo>
                  <a:pt x="207512" y="1187788"/>
                </a:moveTo>
                <a:cubicBezTo>
                  <a:pt x="173857" y="1110953"/>
                  <a:pt x="37332" y="918548"/>
                  <a:pt x="68447" y="769958"/>
                </a:cubicBezTo>
                <a:cubicBezTo>
                  <a:pt x="99562" y="621368"/>
                  <a:pt x="355467" y="575013"/>
                  <a:pt x="361817" y="445473"/>
                </a:cubicBezTo>
                <a:cubicBezTo>
                  <a:pt x="368167" y="315933"/>
                  <a:pt x="148457" y="207348"/>
                  <a:pt x="98927" y="120988"/>
                </a:cubicBezTo>
                <a:cubicBezTo>
                  <a:pt x="49397" y="34628"/>
                  <a:pt x="-104908" y="-27602"/>
                  <a:pt x="114802" y="1240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 rot="10800000">
            <a:off x="10996295" y="7353300"/>
            <a:ext cx="242570" cy="789940"/>
          </a:xfrm>
          <a:custGeom>
            <a:avLst/>
            <a:gdLst>
              <a:gd name="connisteX0" fmla="*/ 207511 w 361951"/>
              <a:gd name="connsiteY0" fmla="*/ 1187788 h 1187788"/>
              <a:gd name="connisteX1" fmla="*/ 68446 w 361951"/>
              <a:gd name="connsiteY1" fmla="*/ 769958 h 1187788"/>
              <a:gd name="connisteX2" fmla="*/ 361816 w 361951"/>
              <a:gd name="connsiteY2" fmla="*/ 445473 h 1187788"/>
              <a:gd name="connisteX3" fmla="*/ 98926 w 361951"/>
              <a:gd name="connsiteY3" fmla="*/ 120988 h 1187788"/>
              <a:gd name="connisteX4" fmla="*/ 114801 w 361951"/>
              <a:gd name="connsiteY4" fmla="*/ 12403 h 1187788"/>
              <a:gd name="connisteX5" fmla="*/ 1196841 w 361951"/>
              <a:gd name="connsiteY5" fmla="*/ 321648 h 118778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61951" h="1187788">
                <a:moveTo>
                  <a:pt x="207512" y="1187788"/>
                </a:moveTo>
                <a:cubicBezTo>
                  <a:pt x="173857" y="1110953"/>
                  <a:pt x="37332" y="918548"/>
                  <a:pt x="68447" y="769958"/>
                </a:cubicBezTo>
                <a:cubicBezTo>
                  <a:pt x="99562" y="621368"/>
                  <a:pt x="355467" y="575013"/>
                  <a:pt x="361817" y="445473"/>
                </a:cubicBezTo>
                <a:cubicBezTo>
                  <a:pt x="368167" y="315933"/>
                  <a:pt x="148457" y="207348"/>
                  <a:pt x="98927" y="120988"/>
                </a:cubicBezTo>
                <a:cubicBezTo>
                  <a:pt x="49397" y="34628"/>
                  <a:pt x="-104908" y="-27602"/>
                  <a:pt x="114802" y="1240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3" name="Picture 52"/>
          <p:cNvPicPr/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524885" y="5962015"/>
            <a:ext cx="2786380" cy="3282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Text Box 54"/>
          <p:cNvSpPr txBox="1"/>
          <p:nvPr/>
        </p:nvSpPr>
        <p:spPr>
          <a:xfrm>
            <a:off x="17143730" y="9669145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8</a:t>
            </a:r>
            <a:endParaRPr lang="en-I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-76200" y="106680"/>
            <a:ext cx="19615150" cy="671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4000" b="1" dirty="0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Preliminary Works Done-on Curing </a:t>
            </a:r>
            <a:r>
              <a:rPr lang="en-IN" altLang="en-US" sz="4000" b="1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Concrete using Carbon Dioxide </a:t>
            </a:r>
            <a:endParaRPr lang="en-IN" altLang="en-US" sz="4000" b="1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81000" y="4743450"/>
            <a:ext cx="3218815" cy="342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IN" altLang="en-US" sz="2600" b="1">
                <a:gradFill>
                  <a:gsLst>
                    <a:gs pos="0">
                      <a:srgbClr val="FBFB11"/>
                    </a:gs>
                    <a:gs pos="100000">
                      <a:srgbClr val="838309"/>
                    </a:gs>
                  </a:gsLst>
                  <a:lin scaled="0"/>
                </a:gradFill>
                <a:latin typeface="Arial Black" panose="020B0A04020102020204" charset="0"/>
                <a:cs typeface="Arial Black" panose="020B0A04020102020204" charset="0"/>
              </a:rPr>
              <a:t>Cube </a:t>
            </a:r>
            <a:r>
              <a:rPr lang="en-IN" altLang="en-US" sz="2600" b="1">
                <a:gradFill>
                  <a:gsLst>
                    <a:gs pos="0">
                      <a:srgbClr val="FBFB11"/>
                    </a:gs>
                    <a:gs pos="100000">
                      <a:srgbClr val="FFFF00"/>
                    </a:gs>
                  </a:gsLst>
                  <a:lin scaled="0"/>
                </a:gradFill>
                <a:latin typeface="Arial Black" panose="020B0A04020102020204" charset="0"/>
                <a:cs typeface="Arial Black" panose="020B0A04020102020204" charset="0"/>
              </a:rPr>
              <a:t>Specimen</a:t>
            </a:r>
            <a:endParaRPr lang="en-IN" altLang="en-US" sz="2600" b="1">
              <a:gradFill>
                <a:gsLst>
                  <a:gs pos="0">
                    <a:srgbClr val="FBFB11"/>
                  </a:gs>
                  <a:gs pos="100000">
                    <a:srgbClr val="FFFF00"/>
                  </a:gs>
                </a:gsLst>
                <a:lin scaled="0"/>
              </a:gra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29321" t="29081" r="15861" b="16551"/>
          <a:stretch>
            <a:fillRect/>
          </a:stretch>
        </p:blipFill>
        <p:spPr>
          <a:xfrm>
            <a:off x="13563600" y="1104900"/>
            <a:ext cx="4274820" cy="362775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143375" y="4648835"/>
            <a:ext cx="4686935" cy="626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IN" altLang="en-US" sz="2600" b="1">
                <a:solidFill>
                  <a:srgbClr val="FFFF00"/>
                </a:solidFill>
                <a:latin typeface="Arial Black" panose="020B0A04020102020204" charset="0"/>
                <a:cs typeface="Arial Black" panose="020B0A04020102020204" charset="0"/>
              </a:rPr>
              <a:t>Cooker as Curing Chamber</a:t>
            </a:r>
            <a:endParaRPr lang="en-IN" altLang="en-US" sz="2600" b="1">
              <a:solidFill>
                <a:srgbClr val="FFFF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t="3017" r="3399"/>
          <a:stretch>
            <a:fillRect/>
          </a:stretch>
        </p:blipFill>
        <p:spPr>
          <a:xfrm>
            <a:off x="9144000" y="1104900"/>
            <a:ext cx="3769995" cy="357314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686800" y="4709160"/>
            <a:ext cx="4927600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IN" altLang="en-US" sz="2600" b="1">
                <a:solidFill>
                  <a:srgbClr val="FFFF00"/>
                </a:solidFill>
                <a:latin typeface="Arial Black" panose="020B0A04020102020204" charset="0"/>
                <a:cs typeface="Arial Black" panose="020B0A04020102020204" charset="0"/>
              </a:rPr>
              <a:t>Specimen with Curing Chamber</a:t>
            </a:r>
            <a:endParaRPr lang="en-IN" altLang="en-US" sz="2600" b="1">
              <a:solidFill>
                <a:srgbClr val="FFFF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l="47138" t="37017" r="25362" b="43122"/>
          <a:stretch>
            <a:fillRect/>
          </a:stretch>
        </p:blipFill>
        <p:spPr>
          <a:xfrm>
            <a:off x="4343400" y="1104900"/>
            <a:ext cx="4203700" cy="353695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2954000" y="4709160"/>
            <a:ext cx="4850130" cy="770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IN" altLang="en-US" sz="2400">
                <a:solidFill>
                  <a:srgbClr val="FFFF00"/>
                </a:solidFill>
                <a:latin typeface="Arial Black" panose="020B0A04020102020204" charset="0"/>
                <a:cs typeface="Arial Black" panose="020B0A04020102020204" charset="0"/>
              </a:rPr>
              <a:t>Curing Chamber with </a:t>
            </a:r>
            <a:r>
              <a:rPr lang="en-IN" altLang="en-US" sz="2600">
                <a:solidFill>
                  <a:srgbClr val="FFFF00"/>
                </a:solidFill>
                <a:latin typeface="Arial Black" panose="020B0A04020102020204" charset="0"/>
                <a:cs typeface="Arial Black" panose="020B0A04020102020204" charset="0"/>
              </a:rPr>
              <a:t>Pressure </a:t>
            </a:r>
            <a:r>
              <a:rPr lang="en-IN" altLang="en-US" sz="2400">
                <a:solidFill>
                  <a:srgbClr val="FFFF00"/>
                </a:solidFill>
                <a:latin typeface="Arial Black" panose="020B0A04020102020204" charset="0"/>
                <a:cs typeface="Arial Black" panose="020B0A04020102020204" charset="0"/>
              </a:rPr>
              <a:t>Gauge</a:t>
            </a:r>
            <a:endParaRPr lang="en-IN" altLang="en-US" sz="2400">
              <a:solidFill>
                <a:srgbClr val="FFFF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2852400" y="9410700"/>
            <a:ext cx="3756025" cy="785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IN" altLang="en-US" sz="2600">
                <a:solidFill>
                  <a:srgbClr val="FFFF00"/>
                </a:solidFill>
                <a:latin typeface="Arial Black" panose="020B0A04020102020204" charset="0"/>
                <a:cs typeface="Arial Black" panose="020B0A04020102020204" charset="0"/>
              </a:rPr>
              <a:t>Process </a:t>
            </a:r>
            <a:r>
              <a:rPr lang="en-IN" altLang="en-US" sz="2400">
                <a:solidFill>
                  <a:srgbClr val="FFFF00"/>
                </a:solidFill>
                <a:latin typeface="Arial Black" panose="020B0A04020102020204" charset="0"/>
                <a:cs typeface="Arial Black" panose="020B0A04020102020204" charset="0"/>
              </a:rPr>
              <a:t>of Carbon Curing</a:t>
            </a:r>
            <a:endParaRPr lang="en-IN" altLang="en-US" sz="2400">
              <a:solidFill>
                <a:srgbClr val="FFFF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rcRect t="3590" r="31040"/>
          <a:stretch>
            <a:fillRect/>
          </a:stretch>
        </p:blipFill>
        <p:spPr>
          <a:xfrm>
            <a:off x="12192000" y="5676900"/>
            <a:ext cx="4432300" cy="35604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rcRect l="-3" t="16037" r="3" b="-415"/>
          <a:stretch>
            <a:fillRect/>
          </a:stretch>
        </p:blipFill>
        <p:spPr>
          <a:xfrm>
            <a:off x="7467600" y="5600700"/>
            <a:ext cx="3613785" cy="35623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rcRect t="19974" r="2473" b="6184"/>
          <a:stretch>
            <a:fillRect/>
          </a:stretch>
        </p:blipFill>
        <p:spPr>
          <a:xfrm>
            <a:off x="152400" y="1028700"/>
            <a:ext cx="3689985" cy="373443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7924800" y="9334500"/>
            <a:ext cx="2661285" cy="785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IN" altLang="en-US" sz="2600">
                <a:solidFill>
                  <a:srgbClr val="FFFF00"/>
                </a:solidFill>
                <a:latin typeface="Arial Black" panose="020B0A04020102020204" charset="0"/>
                <a:cs typeface="Arial Black" panose="020B0A04020102020204" charset="0"/>
              </a:rPr>
              <a:t>After Curing</a:t>
            </a:r>
            <a:endParaRPr lang="en-IN" altLang="en-US" sz="2600">
              <a:solidFill>
                <a:srgbClr val="FFFF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813175" y="2857500"/>
            <a:ext cx="606425" cy="333375"/>
          </a:xfrm>
          <a:prstGeom prst="rightArrow">
            <a:avLst/>
          </a:prstGeom>
          <a:gradFill>
            <a:gsLst>
              <a:gs pos="0">
                <a:srgbClr val="FBFB11"/>
              </a:gs>
              <a:gs pos="100000">
                <a:srgbClr val="FFFF00"/>
              </a:gs>
            </a:gsLst>
            <a:lin ang="0" scaled="0"/>
          </a:gradFill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8537575" y="2857500"/>
            <a:ext cx="606425" cy="333375"/>
          </a:xfrm>
          <a:prstGeom prst="rightArrow">
            <a:avLst/>
          </a:prstGeom>
          <a:gradFill>
            <a:gsLst>
              <a:gs pos="0">
                <a:srgbClr val="FBFB11"/>
              </a:gs>
              <a:gs pos="100000">
                <a:srgbClr val="FFFF00"/>
              </a:gs>
            </a:gsLst>
            <a:lin ang="0" scaled="0"/>
          </a:gradFill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12954000" y="2933700"/>
            <a:ext cx="606425" cy="333375"/>
          </a:xfrm>
          <a:prstGeom prst="rightArrow">
            <a:avLst/>
          </a:prstGeom>
          <a:gradFill>
            <a:gsLst>
              <a:gs pos="0">
                <a:srgbClr val="FBFB11"/>
              </a:gs>
              <a:gs pos="100000">
                <a:srgbClr val="FFFF00"/>
              </a:gs>
            </a:gsLst>
            <a:lin ang="0" scaled="0"/>
          </a:gradFill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Bent Arrow 24"/>
          <p:cNvSpPr/>
          <p:nvPr/>
        </p:nvSpPr>
        <p:spPr>
          <a:xfrm rot="10800000">
            <a:off x="16623665" y="4697095"/>
            <a:ext cx="854710" cy="3107055"/>
          </a:xfrm>
          <a:prstGeom prst="bentArrow">
            <a:avLst>
              <a:gd name="adj1" fmla="val 25000"/>
              <a:gd name="adj2" fmla="val 26776"/>
              <a:gd name="adj3" fmla="val 25000"/>
              <a:gd name="adj4" fmla="val 43750"/>
            </a:avLst>
          </a:prstGeom>
          <a:solidFill>
            <a:srgbClr val="FFFF00"/>
          </a:solidFill>
          <a:ln w="9525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10800000">
            <a:off x="11091545" y="7353300"/>
            <a:ext cx="1089660" cy="349885"/>
          </a:xfrm>
          <a:prstGeom prst="rightArrow">
            <a:avLst/>
          </a:prstGeom>
          <a:gradFill>
            <a:gsLst>
              <a:gs pos="0">
                <a:srgbClr val="FBFB11"/>
              </a:gs>
              <a:gs pos="100000">
                <a:srgbClr val="FFFF00"/>
              </a:gs>
            </a:gsLst>
            <a:lin ang="0" scaled="0"/>
          </a:gradFill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10800000">
            <a:off x="5852795" y="7353300"/>
            <a:ext cx="1614805" cy="375285"/>
          </a:xfrm>
          <a:prstGeom prst="rightArrow">
            <a:avLst/>
          </a:prstGeom>
          <a:gradFill>
            <a:gsLst>
              <a:gs pos="0">
                <a:srgbClr val="FBFB11"/>
              </a:gs>
              <a:gs pos="100000">
                <a:srgbClr val="FFFF00"/>
              </a:gs>
            </a:gsLst>
            <a:lin ang="0" scaled="0"/>
          </a:gradFill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Text Box 37"/>
          <p:cNvSpPr txBox="1"/>
          <p:nvPr/>
        </p:nvSpPr>
        <p:spPr>
          <a:xfrm>
            <a:off x="17327245" y="9233535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solidFill>
                  <a:schemeClr val="bg1"/>
                </a:solidFill>
              </a:rPr>
              <a:t>9</a:t>
            </a:r>
            <a:endParaRPr lang="en-IN" altLang="en-US">
              <a:solidFill>
                <a:schemeClr val="bg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50" y="5549900"/>
            <a:ext cx="5080000" cy="3683635"/>
          </a:xfrm>
          <a:prstGeom prst="rect">
            <a:avLst/>
          </a:prstGeom>
        </p:spPr>
      </p:pic>
      <p:sp>
        <p:nvSpPr>
          <p:cNvPr id="40" name="Text Box 39"/>
          <p:cNvSpPr txBox="1"/>
          <p:nvPr/>
        </p:nvSpPr>
        <p:spPr>
          <a:xfrm>
            <a:off x="685800" y="9297035"/>
            <a:ext cx="5273675" cy="785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IN" altLang="en-US" sz="2600">
                <a:solidFill>
                  <a:srgbClr val="FFFF00"/>
                </a:solidFill>
                <a:latin typeface="Arial Black" panose="020B0A04020102020204" charset="0"/>
                <a:cs typeface="Arial Black" panose="020B0A04020102020204" charset="0"/>
              </a:rPr>
              <a:t>Performance Analysis</a:t>
            </a:r>
            <a:endParaRPr lang="en-IN" altLang="en-US" sz="2600">
              <a:solidFill>
                <a:srgbClr val="FFFF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4501</Words>
  <Application>WPS Presentation</Application>
  <PresentationFormat>Custom</PresentationFormat>
  <Paragraphs>279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9" baseType="lpstr">
      <vt:lpstr>Arial</vt:lpstr>
      <vt:lpstr>SimSun</vt:lpstr>
      <vt:lpstr>Wingdings</vt:lpstr>
      <vt:lpstr>Times New Roman</vt:lpstr>
      <vt:lpstr>Times New Roman Bold</vt:lpstr>
      <vt:lpstr>Arial</vt:lpstr>
      <vt:lpstr>Söhne</vt:lpstr>
      <vt:lpstr>AMGDT</vt:lpstr>
      <vt:lpstr>Calibri</vt:lpstr>
      <vt:lpstr>Times New Roman</vt:lpstr>
      <vt:lpstr>Cambria Math</vt:lpstr>
      <vt:lpstr>MS Mincho</vt:lpstr>
      <vt:lpstr>Microsoft YaHei</vt:lpstr>
      <vt:lpstr>Arial Unicode MS</vt:lpstr>
      <vt:lpstr>Arial Narrow</vt:lpstr>
      <vt:lpstr>Arial Black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Blank Company Profile Business Presentation in Black Red Abstract Tech Style</dc:title>
  <dc:creator>Partheeban P</dc:creator>
  <cp:lastModifiedBy>arula</cp:lastModifiedBy>
  <cp:revision>62</cp:revision>
  <dcterms:created xsi:type="dcterms:W3CDTF">2006-08-16T00:00:00Z</dcterms:created>
  <dcterms:modified xsi:type="dcterms:W3CDTF">2024-04-23T06:56:11Z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F7BC170C60EC4F348A6098C463741AAF_12</vt:lpwstr>
  </property>
  <property fmtid="{D5CDD505-2E9C-101B-9397-08002B2CF9AE}" pid="3" name="KSOProductBuildVer">
    <vt:lpwstr>1033-12.2.0.16731</vt:lpwstr>
  </property>
</Properties>
</file>